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45"/>
  </p:notesMasterIdLst>
  <p:sldIdLst>
    <p:sldId id="256" r:id="rId2"/>
    <p:sldId id="264" r:id="rId3"/>
    <p:sldId id="432" r:id="rId4"/>
    <p:sldId id="398" r:id="rId5"/>
    <p:sldId id="391" r:id="rId6"/>
    <p:sldId id="433" r:id="rId7"/>
    <p:sldId id="312" r:id="rId8"/>
    <p:sldId id="409" r:id="rId9"/>
    <p:sldId id="313" r:id="rId10"/>
    <p:sldId id="411" r:id="rId11"/>
    <p:sldId id="314" r:id="rId12"/>
    <p:sldId id="315" r:id="rId13"/>
    <p:sldId id="413" r:id="rId14"/>
    <p:sldId id="417" r:id="rId15"/>
    <p:sldId id="434" r:id="rId16"/>
    <p:sldId id="435" r:id="rId17"/>
    <p:sldId id="263" r:id="rId18"/>
    <p:sldId id="400" r:id="rId19"/>
    <p:sldId id="377" r:id="rId20"/>
    <p:sldId id="436" r:id="rId21"/>
    <p:sldId id="437" r:id="rId22"/>
    <p:sldId id="382" r:id="rId23"/>
    <p:sldId id="383" r:id="rId24"/>
    <p:sldId id="385" r:id="rId25"/>
    <p:sldId id="427" r:id="rId26"/>
    <p:sldId id="428" r:id="rId27"/>
    <p:sldId id="429" r:id="rId28"/>
    <p:sldId id="384" r:id="rId29"/>
    <p:sldId id="386" r:id="rId30"/>
    <p:sldId id="430" r:id="rId31"/>
    <p:sldId id="390" r:id="rId32"/>
    <p:sldId id="425" r:id="rId33"/>
    <p:sldId id="404" r:id="rId34"/>
    <p:sldId id="426" r:id="rId35"/>
    <p:sldId id="421" r:id="rId36"/>
    <p:sldId id="419" r:id="rId37"/>
    <p:sldId id="420" r:id="rId38"/>
    <p:sldId id="431" r:id="rId39"/>
    <p:sldId id="408" r:id="rId40"/>
    <p:sldId id="422" r:id="rId41"/>
    <p:sldId id="260" r:id="rId42"/>
    <p:sldId id="423" r:id="rId43"/>
    <p:sldId id="262" r:id="rId44"/>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47" autoAdjust="0"/>
    <p:restoredTop sz="94660"/>
  </p:normalViewPr>
  <p:slideViewPr>
    <p:cSldViewPr snapToGrid="0" snapToObjects="1">
      <p:cViewPr varScale="1">
        <p:scale>
          <a:sx n="66" d="100"/>
          <a:sy n="66" d="100"/>
        </p:scale>
        <p:origin x="1454" y="2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CDF7C8-2409-4718-A2B4-5A6CE016FE87}"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9A19D6D1-5AC8-4ABB-AE71-B3C6996FEC5C}">
      <dgm:prSet/>
      <dgm:spPr/>
      <dgm:t>
        <a:bodyPr/>
        <a:lstStyle/>
        <a:p>
          <a:r>
            <a:rPr lang="pt-BR"/>
            <a:t>• Vigência do contrato: 18 meses, com possibilidade de prorrogação.</a:t>
          </a:r>
          <a:endParaRPr lang="en-US"/>
        </a:p>
      </dgm:t>
    </dgm:pt>
    <dgm:pt modelId="{290AF863-A7A2-4669-B2D7-481D41E56088}" type="parTrans" cxnId="{E2997150-1290-4F9D-8D01-8BC24EDF9D74}">
      <dgm:prSet/>
      <dgm:spPr/>
      <dgm:t>
        <a:bodyPr/>
        <a:lstStyle/>
        <a:p>
          <a:endParaRPr lang="en-US"/>
        </a:p>
      </dgm:t>
    </dgm:pt>
    <dgm:pt modelId="{489DC430-3533-492B-951D-DF42DDBDE78E}" type="sibTrans" cxnId="{E2997150-1290-4F9D-8D01-8BC24EDF9D74}">
      <dgm:prSet/>
      <dgm:spPr/>
      <dgm:t>
        <a:bodyPr/>
        <a:lstStyle/>
        <a:p>
          <a:endParaRPr lang="en-US"/>
        </a:p>
      </dgm:t>
    </dgm:pt>
    <dgm:pt modelId="{9ADC450F-2070-45D9-B4C0-F06454191C8B}">
      <dgm:prSet/>
      <dgm:spPr/>
      <dgm:t>
        <a:bodyPr/>
        <a:lstStyle/>
        <a:p>
          <a:r>
            <a:rPr lang="pt-BR"/>
            <a:t>• Atendimento remoto e presencial conforme necessidade.</a:t>
          </a:r>
          <a:endParaRPr lang="en-US"/>
        </a:p>
      </dgm:t>
    </dgm:pt>
    <dgm:pt modelId="{666FE4D1-AFE1-4EC6-8A5A-B805DA4C4356}" type="parTrans" cxnId="{67E036A4-B017-414C-818F-DF545CB16385}">
      <dgm:prSet/>
      <dgm:spPr/>
      <dgm:t>
        <a:bodyPr/>
        <a:lstStyle/>
        <a:p>
          <a:endParaRPr lang="en-US"/>
        </a:p>
      </dgm:t>
    </dgm:pt>
    <dgm:pt modelId="{2B13F199-E9F4-4501-9E79-1980CC157E90}" type="sibTrans" cxnId="{67E036A4-B017-414C-818F-DF545CB16385}">
      <dgm:prSet/>
      <dgm:spPr/>
      <dgm:t>
        <a:bodyPr/>
        <a:lstStyle/>
        <a:p>
          <a:endParaRPr lang="en-US"/>
        </a:p>
      </dgm:t>
    </dgm:pt>
    <dgm:pt modelId="{47145CF3-EEC4-447A-9896-8A9435FFFFEF}" type="pres">
      <dgm:prSet presAssocID="{09CDF7C8-2409-4718-A2B4-5A6CE016FE87}" presName="outerComposite" presStyleCnt="0">
        <dgm:presLayoutVars>
          <dgm:chMax val="5"/>
          <dgm:dir/>
          <dgm:resizeHandles val="exact"/>
        </dgm:presLayoutVars>
      </dgm:prSet>
      <dgm:spPr/>
    </dgm:pt>
    <dgm:pt modelId="{10E67C13-75A6-4112-9290-5E545D90CEBF}" type="pres">
      <dgm:prSet presAssocID="{09CDF7C8-2409-4718-A2B4-5A6CE016FE87}" presName="dummyMaxCanvas" presStyleCnt="0">
        <dgm:presLayoutVars/>
      </dgm:prSet>
      <dgm:spPr/>
    </dgm:pt>
    <dgm:pt modelId="{FF0AC576-AFD5-4D7E-A89C-974163EEE67D}" type="pres">
      <dgm:prSet presAssocID="{09CDF7C8-2409-4718-A2B4-5A6CE016FE87}" presName="TwoNodes_1" presStyleLbl="node1" presStyleIdx="0" presStyleCnt="2">
        <dgm:presLayoutVars>
          <dgm:bulletEnabled val="1"/>
        </dgm:presLayoutVars>
      </dgm:prSet>
      <dgm:spPr/>
    </dgm:pt>
    <dgm:pt modelId="{4576E1B9-83E5-481A-AE4A-0FD935AB5CE5}" type="pres">
      <dgm:prSet presAssocID="{09CDF7C8-2409-4718-A2B4-5A6CE016FE87}" presName="TwoNodes_2" presStyleLbl="node1" presStyleIdx="1" presStyleCnt="2">
        <dgm:presLayoutVars>
          <dgm:bulletEnabled val="1"/>
        </dgm:presLayoutVars>
      </dgm:prSet>
      <dgm:spPr/>
    </dgm:pt>
    <dgm:pt modelId="{6341A2CB-9C72-4573-993A-5ACA6790424C}" type="pres">
      <dgm:prSet presAssocID="{09CDF7C8-2409-4718-A2B4-5A6CE016FE87}" presName="TwoConn_1-2" presStyleLbl="fgAccFollowNode1" presStyleIdx="0" presStyleCnt="1">
        <dgm:presLayoutVars>
          <dgm:bulletEnabled val="1"/>
        </dgm:presLayoutVars>
      </dgm:prSet>
      <dgm:spPr/>
    </dgm:pt>
    <dgm:pt modelId="{6FEA64A3-2471-47EE-B4A8-8A825E567824}" type="pres">
      <dgm:prSet presAssocID="{09CDF7C8-2409-4718-A2B4-5A6CE016FE87}" presName="TwoNodes_1_text" presStyleLbl="node1" presStyleIdx="1" presStyleCnt="2">
        <dgm:presLayoutVars>
          <dgm:bulletEnabled val="1"/>
        </dgm:presLayoutVars>
      </dgm:prSet>
      <dgm:spPr/>
    </dgm:pt>
    <dgm:pt modelId="{32DCF11F-DB58-4155-995C-B20C0C693AEE}" type="pres">
      <dgm:prSet presAssocID="{09CDF7C8-2409-4718-A2B4-5A6CE016FE87}" presName="TwoNodes_2_text" presStyleLbl="node1" presStyleIdx="1" presStyleCnt="2">
        <dgm:presLayoutVars>
          <dgm:bulletEnabled val="1"/>
        </dgm:presLayoutVars>
      </dgm:prSet>
      <dgm:spPr/>
    </dgm:pt>
  </dgm:ptLst>
  <dgm:cxnLst>
    <dgm:cxn modelId="{72624C37-4B1C-42E2-BAC5-56E7F69419CD}" type="presOf" srcId="{09CDF7C8-2409-4718-A2B4-5A6CE016FE87}" destId="{47145CF3-EEC4-447A-9896-8A9435FFFFEF}" srcOrd="0" destOrd="0" presId="urn:microsoft.com/office/officeart/2005/8/layout/vProcess5"/>
    <dgm:cxn modelId="{11FFBA3B-4370-4B95-AF20-B8D187D72608}" type="presOf" srcId="{9ADC450F-2070-45D9-B4C0-F06454191C8B}" destId="{4576E1B9-83E5-481A-AE4A-0FD935AB5CE5}" srcOrd="0" destOrd="0" presId="urn:microsoft.com/office/officeart/2005/8/layout/vProcess5"/>
    <dgm:cxn modelId="{E2997150-1290-4F9D-8D01-8BC24EDF9D74}" srcId="{09CDF7C8-2409-4718-A2B4-5A6CE016FE87}" destId="{9A19D6D1-5AC8-4ABB-AE71-B3C6996FEC5C}" srcOrd="0" destOrd="0" parTransId="{290AF863-A7A2-4669-B2D7-481D41E56088}" sibTransId="{489DC430-3533-492B-951D-DF42DDBDE78E}"/>
    <dgm:cxn modelId="{76E24D7B-BA64-4CD1-91A3-F255B0E3743B}" type="presOf" srcId="{9A19D6D1-5AC8-4ABB-AE71-B3C6996FEC5C}" destId="{6FEA64A3-2471-47EE-B4A8-8A825E567824}" srcOrd="1" destOrd="0" presId="urn:microsoft.com/office/officeart/2005/8/layout/vProcess5"/>
    <dgm:cxn modelId="{42603C8B-28D6-4322-BB9B-14A0B6DA0302}" type="presOf" srcId="{9A19D6D1-5AC8-4ABB-AE71-B3C6996FEC5C}" destId="{FF0AC576-AFD5-4D7E-A89C-974163EEE67D}" srcOrd="0" destOrd="0" presId="urn:microsoft.com/office/officeart/2005/8/layout/vProcess5"/>
    <dgm:cxn modelId="{85F8529F-FC88-4E68-962F-DC98615B9DA2}" type="presOf" srcId="{489DC430-3533-492B-951D-DF42DDBDE78E}" destId="{6341A2CB-9C72-4573-993A-5ACA6790424C}" srcOrd="0" destOrd="0" presId="urn:microsoft.com/office/officeart/2005/8/layout/vProcess5"/>
    <dgm:cxn modelId="{67E036A4-B017-414C-818F-DF545CB16385}" srcId="{09CDF7C8-2409-4718-A2B4-5A6CE016FE87}" destId="{9ADC450F-2070-45D9-B4C0-F06454191C8B}" srcOrd="1" destOrd="0" parTransId="{666FE4D1-AFE1-4EC6-8A5A-B805DA4C4356}" sibTransId="{2B13F199-E9F4-4501-9E79-1980CC157E90}"/>
    <dgm:cxn modelId="{188686F0-A53F-4325-AD94-698A2624EFE5}" type="presOf" srcId="{9ADC450F-2070-45D9-B4C0-F06454191C8B}" destId="{32DCF11F-DB58-4155-995C-B20C0C693AEE}" srcOrd="1" destOrd="0" presId="urn:microsoft.com/office/officeart/2005/8/layout/vProcess5"/>
    <dgm:cxn modelId="{77F8566D-FAD3-4440-8DAB-E968C04CB49B}" type="presParOf" srcId="{47145CF3-EEC4-447A-9896-8A9435FFFFEF}" destId="{10E67C13-75A6-4112-9290-5E545D90CEBF}" srcOrd="0" destOrd="0" presId="urn:microsoft.com/office/officeart/2005/8/layout/vProcess5"/>
    <dgm:cxn modelId="{4D9393DA-22EC-4D3E-BBC3-6E3547B78AC4}" type="presParOf" srcId="{47145CF3-EEC4-447A-9896-8A9435FFFFEF}" destId="{FF0AC576-AFD5-4D7E-A89C-974163EEE67D}" srcOrd="1" destOrd="0" presId="urn:microsoft.com/office/officeart/2005/8/layout/vProcess5"/>
    <dgm:cxn modelId="{07094C10-47B0-4F92-9774-A65B1141A2ED}" type="presParOf" srcId="{47145CF3-EEC4-447A-9896-8A9435FFFFEF}" destId="{4576E1B9-83E5-481A-AE4A-0FD935AB5CE5}" srcOrd="2" destOrd="0" presId="urn:microsoft.com/office/officeart/2005/8/layout/vProcess5"/>
    <dgm:cxn modelId="{F9CAB547-B849-415A-9937-56AD3A0C6B12}" type="presParOf" srcId="{47145CF3-EEC4-447A-9896-8A9435FFFFEF}" destId="{6341A2CB-9C72-4573-993A-5ACA6790424C}" srcOrd="3" destOrd="0" presId="urn:microsoft.com/office/officeart/2005/8/layout/vProcess5"/>
    <dgm:cxn modelId="{F533D6C0-EDB0-435D-93A3-6CA7C4043069}" type="presParOf" srcId="{47145CF3-EEC4-447A-9896-8A9435FFFFEF}" destId="{6FEA64A3-2471-47EE-B4A8-8A825E567824}" srcOrd="4" destOrd="0" presId="urn:microsoft.com/office/officeart/2005/8/layout/vProcess5"/>
    <dgm:cxn modelId="{9480328E-F3B0-4A8F-BE77-30F5093A4788}" type="presParOf" srcId="{47145CF3-EEC4-447A-9896-8A9435FFFFEF}" destId="{32DCF11F-DB58-4155-995C-B20C0C693AEE}"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9B5A42-DD6D-427F-9E4B-B68C3A437AF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6AFE799-5D28-4A99-B5EA-82DFE3234953}" type="pres">
      <dgm:prSet presAssocID="{FF9B5A42-DD6D-427F-9E4B-B68C3A437AFF}" presName="linear" presStyleCnt="0">
        <dgm:presLayoutVars>
          <dgm:animLvl val="lvl"/>
          <dgm:resizeHandles val="exact"/>
        </dgm:presLayoutVars>
      </dgm:prSet>
      <dgm:spPr/>
    </dgm:pt>
  </dgm:ptLst>
  <dgm:cxnLst>
    <dgm:cxn modelId="{8E8DB0D3-B3AD-4B43-9A43-7539BF4027C4}" type="presOf" srcId="{FF9B5A42-DD6D-427F-9E4B-B68C3A437AFF}" destId="{96AFE799-5D28-4A99-B5EA-82DFE323495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AC576-AFD5-4D7E-A89C-974163EEE67D}">
      <dsp:nvSpPr>
        <dsp:cNvPr id="0" name=""/>
        <dsp:cNvSpPr/>
      </dsp:nvSpPr>
      <dsp:spPr>
        <a:xfrm>
          <a:off x="0" y="0"/>
          <a:ext cx="5147694" cy="114468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pt-BR" sz="2100" kern="1200"/>
            <a:t>• Vigência do contrato: 18 meses, com possibilidade de prorrogação.</a:t>
          </a:r>
          <a:endParaRPr lang="en-US" sz="2100" kern="1200"/>
        </a:p>
      </dsp:txBody>
      <dsp:txXfrm>
        <a:off x="33527" y="33527"/>
        <a:ext cx="3964568" cy="1077635"/>
      </dsp:txXfrm>
    </dsp:sp>
    <dsp:sp modelId="{4576E1B9-83E5-481A-AE4A-0FD935AB5CE5}">
      <dsp:nvSpPr>
        <dsp:cNvPr id="0" name=""/>
        <dsp:cNvSpPr/>
      </dsp:nvSpPr>
      <dsp:spPr>
        <a:xfrm>
          <a:off x="908416" y="1399064"/>
          <a:ext cx="5147694" cy="114468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pt-BR" sz="2100" kern="1200"/>
            <a:t>• Atendimento remoto e presencial conforme necessidade.</a:t>
          </a:r>
          <a:endParaRPr lang="en-US" sz="2100" kern="1200"/>
        </a:p>
      </dsp:txBody>
      <dsp:txXfrm>
        <a:off x="941943" y="1432591"/>
        <a:ext cx="3428175" cy="1077635"/>
      </dsp:txXfrm>
    </dsp:sp>
    <dsp:sp modelId="{6341A2CB-9C72-4573-993A-5ACA6790424C}">
      <dsp:nvSpPr>
        <dsp:cNvPr id="0" name=""/>
        <dsp:cNvSpPr/>
      </dsp:nvSpPr>
      <dsp:spPr>
        <a:xfrm>
          <a:off x="4403646" y="899852"/>
          <a:ext cx="744048" cy="744048"/>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4571057" y="899852"/>
        <a:ext cx="409226" cy="5598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12.0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2,'194'-1,"219"3,-200 10,77 3,-30-2,26 1,816-15,-1084 0,-1-1,0-1,20-5,36-4,-51 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57.3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1,'653'0,"-626"1,1 2,28 6,-25-3,37 1,219 25,-149-14,57 5,152 11,60-30,-220-6,634 2,-797-1,-1-1,34-8,27-3,-61 12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4:58:27.1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 0,'3836'-28'0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0:33.6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606 526 0,'686'-410'0,"-1037"295"0,-589 140 0,1545 475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0:37.5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0:40.1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28,'23'8,"-4"0,28-1,1-1,1-3,86-6,-38 1,9 3,106-3,-111-11,-59 7,54-2,416 9,-494-2,-1-1,0-1,20-4,36-6,-51 11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0:43.7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0 217 0,'4918'-217'0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0:46.9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0,'737'26,"-148"26,-152-46,-253-8,-130 2,-31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0:51.6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 0,'5296'55'0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0:57.7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1,'193'-1,"217"3,-239 11,59 1,956-15,-1163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1:00.2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0 162 0,'5459'-162'0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14.4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31,'247'-11,"571"-8,-577 21,1373-2,-1599 1,-1 0,0 1,24 5,-15-1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1:02.9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1,'6'1,"1"1,-1 0,0 0,0 0,0 1,-1 0,1 0,-1 1,1 0,-1 0,0 0,8 9,4 1,-11-9,0 0,-1 0,1 0,-1 1,7 10,-11-15,-1-1,1 1,-1 0,0-1,1 1,-1 0,0 0,0-1,1 1,-1 0,0 0,0-1,0 1,0 0,0 0,0 0,0-1,0 1,-1 0,1 0,0-1,0 1,-1 0,0 1,0-1,0 0,-1 0,1 0,-1 0,1 0,-1 0,1 0,-1 0,0-1,0 1,1-1,-1 1,0-1,0 0,-3 1,-85 17,70-14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2:05.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 0,'2945'-27'0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2:08.8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81 0,'1811'-81'0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19:59.5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 0,'3486'0'0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6:57:45.3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57,'35'2,"67"12,-22-2,-25-5,125 10,869 97,-813-84,60 7,439 63,-530-67,1-10,309-4,-500-20,1 0,0-1,0 0,28-10,-41 11,1 0,-1-1,0 1,0-1,0 0,0 1,0-2,-1 1,1 0,0 0,-1-1,3-3,-4 4,0 0,0 0,0 0,0 0,-1 0,1 0,-1 0,0 0,1 0,-1 0,0-1,0 1,0 0,-1 0,1 0,0 0,-1 0,0 0,1 0,-1 0,0 0,-1-2,-1-1,0 1,0 0,0 0,-1 0,1 0,-1 0,0 1,0 0,-1 0,1 0,-1 0,-8-4,-63-21,71 26,-16-4,-1 1,1 1,0 1,-25 0,-90 5,55 1,-51-1,-220-5,252-10,66 7,-56-2,42 8,2 1,-86-11,-82-24,197 31,-1 2,-20-1,23 2,0-1,-24-4,39 5,0 0,0 0,0 0,0 0,0-1,0 1,0 0,0 0,0 0,0 0,0-1,0 1,0 0,0 0,0 0,0-1,0 1,0 0,0 0,0 0,0-1,0 1,0 0,0 0,0 0,0 0,1-1,-1 1,0 0,0 0,0 0,0 0,0 0,0-1,1 1,-1 0,0 0,0 0,0 0,0 0,1 0,-1 0,0 0,0 0,0 0,1 0,-1 0,0 0,12-8,123-61,-109 58,1 1,0 0,39-7,1 11,-55 7,-1-2,1 0,-1 0,1-1,-1 0,0-1,0-1,13-5,-11 3,0 1,0 1,0 0,0 0,1 1,0 1,15-1,101 4,-59 1,2-3,70 3,-121 2,-4 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6:57:48.1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31,'346'-17,"272"4,-391 15,-90-2,-113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6:57:53.8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0 162 0,'2837'-162'0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6:58:00.0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0 109,'70'0,"610"-21,-384-12,85-7,3 26,-186 15,293 15,-51 12,211 31,-533-45,122 5,617-20,-648 14,-33 0,-45-11,139 7,-46 9,27 3,-240-20,0 1,0 0,0 0,0 1,16 7,-24-9,0 1,0 0,0 0,0 0,0 0,0 0,-1 0,1 1,-1-1,1 1,-1 0,0 0,0 0,0 0,-1 0,1 0,-1 0,0 1,0-1,0 0,1 7,-1 4,0 1,-2 0,-3 28,-1 29,6-66,-1-1,1 1,0 0,0-1,1 1,-1-1,1 0,0 1,1-1,3 6,-5-9,0-1,1 1,-1-1,-1 1,1 0,0-1,0 1,-1 0,1-1,-1 1,1 0,-1 0,0 0,1 0,-1-1,-1 5,1-5,-1 0,0 0,0 0,0 0,0 0,0 0,0 0,0 0,0 0,0-1,0 1,0 0,-1-1,1 1,0-1,0 1,-1-1,1 0,0 1,-1-1,1 0,0 0,-1 0,-1 0,-61 4,-85-7,38 0,40 3,-477-16,145-11,-107 15,318 14,-869-2,1052 0,1 0,0 1,-17 3,8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4:54:17.2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0,'3080'54'0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22.9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2,'207'-1,"513"12,-467 6,375 11,-580-27,66 12,-6-1,122 11,209 9,-377-27,-1 3,0 2,103 32,-71-17,3-5,101 7,-194-27,1 0,-1 1,0-1,0 1,0 0,0 0,0 0,0 0,0 0,0 1,0-1,-1 1,1 0,0 0,-1 0,0 0,1 0,-1 0,0 1,2 3,-2-2,0 0,-1 0,0 1,0-1,0 0,0 1,0-1,-1 1,0-1,0 1,0-1,-1 1,-1 6,1-6,0-1,-1 0,0 0,1 0,-1 0,-1 0,1-1,-1 1,1-1,-1 1,0-1,0 0,0 0,-1 0,1 0,-1-1,1 1,-1-1,0 0,0 0,0-1,0 1,0-1,-1 0,-6 1,-10 3,0-2,-1-1,-37-1,-34 0,-136-5,38-22,129 15,-107-6,-420 17,247 2,172 11,-5 2,-500-17,667 2,0 1,1-1,-1 1,-8 2,-1 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31.7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2,'105'-1,"114"3,-136 11,-54-8,35 3,53-6,79 7,-14 5,225-10,-213-6,-96 2,-86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34.2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0,'2903'0,"-2869"0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35.9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0,'839'0,"-816"0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4:54:38.7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 0,'4160'109'0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4:54:42.0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82 0,'4457'-81'0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2BE67-18CC-48B6-B0AC-DBB302AA60FE}" type="datetimeFigureOut">
              <a:rPr lang="pt-BR" smtClean="0"/>
              <a:t>24/02/2025</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0BCD5-5165-4284-A521-BA6E692CAFE7}" type="slidenum">
              <a:rPr lang="pt-BR" smtClean="0"/>
              <a:t>‹nº›</a:t>
            </a:fld>
            <a:endParaRPr lang="pt-BR"/>
          </a:p>
        </p:txBody>
      </p:sp>
    </p:spTree>
    <p:extLst>
      <p:ext uri="{BB962C8B-B14F-4D97-AF65-F5344CB8AC3E}">
        <p14:creationId xmlns:p14="http://schemas.microsoft.com/office/powerpoint/2010/main" val="378556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9828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BBDCABE9-78AA-890C-4AE4-C7DA2D5B0439}"/>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C8980CF2-CA93-B5EE-E8A7-38A5D35EFF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1C7FE44-CE20-9C1E-7521-5C2495A6CD2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90256C05-0B11-FA28-F113-007B7BFA92F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13</a:t>
            </a:fld>
            <a:endParaRPr/>
          </a:p>
        </p:txBody>
      </p:sp>
    </p:spTree>
    <p:extLst>
      <p:ext uri="{BB962C8B-B14F-4D97-AF65-F5344CB8AC3E}">
        <p14:creationId xmlns:p14="http://schemas.microsoft.com/office/powerpoint/2010/main" val="2364189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552826DC-7B2F-E4FC-6665-18F68D4D759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1A6540EF-E1EB-E506-DA0B-BE45ECD02DD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F5798792-FD31-AAD2-5300-E9988C09ABE6}"/>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176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577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d3d2ac0264_0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d3d2ac026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3d2ac0264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d3d2ac026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d3d2ac026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B0C4B151-E3DC-18D7-D941-15B80ACFE58C}"/>
            </a:ext>
          </a:extLst>
        </p:cNvPr>
        <p:cNvGrpSpPr/>
        <p:nvPr/>
      </p:nvGrpSpPr>
      <p:grpSpPr>
        <a:xfrm>
          <a:off x="0" y="0"/>
          <a:ext cx="0" cy="0"/>
          <a:chOff x="0" y="0"/>
          <a:chExt cx="0" cy="0"/>
        </a:xfrm>
      </p:grpSpPr>
      <p:sp>
        <p:nvSpPr>
          <p:cNvPr id="75" name="Google Shape;75;g2d3d2ac0264_0_0:notes">
            <a:extLst>
              <a:ext uri="{FF2B5EF4-FFF2-40B4-BE49-F238E27FC236}">
                <a16:creationId xmlns:a16="http://schemas.microsoft.com/office/drawing/2014/main" id="{75C83BE5-F6FF-A617-226F-774FABC8E44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a:extLst>
              <a:ext uri="{FF2B5EF4-FFF2-40B4-BE49-F238E27FC236}">
                <a16:creationId xmlns:a16="http://schemas.microsoft.com/office/drawing/2014/main" id="{03595556-5965-0AAB-CB13-DBDF09B7C2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297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1E8E4A60-CBC4-0B3B-1587-59C6D4D9EB82}"/>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42314F00-BF47-09CE-0898-A08F27BF65F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D686230-186D-4CBA-0272-CCEB3A0161E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A17FCA57-5D29-B243-04DF-7562CBAA5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36</a:t>
            </a:fld>
            <a:endParaRPr/>
          </a:p>
        </p:txBody>
      </p:sp>
    </p:spTree>
    <p:extLst>
      <p:ext uri="{BB962C8B-B14F-4D97-AF65-F5344CB8AC3E}">
        <p14:creationId xmlns:p14="http://schemas.microsoft.com/office/powerpoint/2010/main" val="882979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10BF57F-FBD7-8348-63D0-BAEA57D678E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744773F0-ECB5-BAA5-F10B-583903C763E7}"/>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C7152DB-3750-657E-4F79-FD0E9E36945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49A588B6-FC46-5F0E-B7AB-781CBF6DD1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37</a:t>
            </a:fld>
            <a:endParaRPr/>
          </a:p>
        </p:txBody>
      </p:sp>
    </p:spTree>
    <p:extLst>
      <p:ext uri="{BB962C8B-B14F-4D97-AF65-F5344CB8AC3E}">
        <p14:creationId xmlns:p14="http://schemas.microsoft.com/office/powerpoint/2010/main" val="3240457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8646BE9C-6B98-C820-22CB-97DC990FF902}"/>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A5B747C7-9295-933C-4329-F31370A30B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22C29876-857E-8D20-3A38-F83B300238C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7114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7CBF6ACC-11CC-4168-8CC4-735DD059556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F694CE0C-1FA8-737C-02E3-C96F43C4220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3208A09B-E7D9-A47B-DE14-48D2799A0EE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892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4DAE432D-93D4-1D12-A0B1-D1145CA2E955}"/>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DDC5AE19-4C90-FFC4-D713-051B3F601FA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47A1BE8A-7864-7AB9-9590-F35BAC8CBD6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318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07cedb8ab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7</a:t>
            </a:fld>
            <a:endParaRPr/>
          </a:p>
        </p:txBody>
      </p:sp>
    </p:spTree>
    <p:extLst>
      <p:ext uri="{BB962C8B-B14F-4D97-AF65-F5344CB8AC3E}">
        <p14:creationId xmlns:p14="http://schemas.microsoft.com/office/powerpoint/2010/main" val="4086484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738927F-EE5F-99E4-5FD0-47B43C9AE14B}"/>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12952018-A0F3-11F0-33B7-050A2DEE75A3}"/>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A0B5F152-C0E5-C173-862F-730061BCF3E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0DAEF4D1-F4FF-608A-C5AC-C6C95D107CB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8</a:t>
            </a:fld>
            <a:endParaRPr/>
          </a:p>
        </p:txBody>
      </p:sp>
    </p:spTree>
    <p:extLst>
      <p:ext uri="{BB962C8B-B14F-4D97-AF65-F5344CB8AC3E}">
        <p14:creationId xmlns:p14="http://schemas.microsoft.com/office/powerpoint/2010/main" val="2962707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07cedb8ab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2207cedb8a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2207cedb8a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9</a:t>
            </a:fld>
            <a:endParaRPr/>
          </a:p>
        </p:txBody>
      </p:sp>
    </p:spTree>
    <p:extLst>
      <p:ext uri="{BB962C8B-B14F-4D97-AF65-F5344CB8AC3E}">
        <p14:creationId xmlns:p14="http://schemas.microsoft.com/office/powerpoint/2010/main" val="1506051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07cedb8ab_0_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2207cedb8a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207cedb8ab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11</a:t>
            </a:fld>
            <a:endParaRPr/>
          </a:p>
        </p:txBody>
      </p:sp>
    </p:spTree>
    <p:extLst>
      <p:ext uri="{BB962C8B-B14F-4D97-AF65-F5344CB8AC3E}">
        <p14:creationId xmlns:p14="http://schemas.microsoft.com/office/powerpoint/2010/main" val="4245171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07cedb8ab_0_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207cedb8ab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207cedb8ab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12</a:t>
            </a:fld>
            <a:endParaRPr/>
          </a:p>
        </p:txBody>
      </p:sp>
    </p:spTree>
    <p:extLst>
      <p:ext uri="{BB962C8B-B14F-4D97-AF65-F5344CB8AC3E}">
        <p14:creationId xmlns:p14="http://schemas.microsoft.com/office/powerpoint/2010/main" val="854748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DD1C0-FB7B-984C-D7C3-8AB3FF10B38D}"/>
              </a:ext>
            </a:extLst>
          </p:cNvPr>
          <p:cNvSpPr>
            <a:spLocks noGrp="1"/>
          </p:cNvSpPr>
          <p:nvPr>
            <p:ph type="ctrTitle"/>
          </p:nvPr>
        </p:nvSpPr>
        <p:spPr>
          <a:xfrm>
            <a:off x="1143000" y="1122363"/>
            <a:ext cx="6858000" cy="23876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70AA7798-721F-59F3-C3C1-2CB5FC0B7C8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039CD-5368-AEA0-CE81-A61AD71258AD}"/>
              </a:ext>
            </a:extLst>
          </p:cNvPr>
          <p:cNvSpPr>
            <a:spLocks noGrp="1"/>
          </p:cNvSpPr>
          <p:nvPr>
            <p:ph type="dt" sz="half" idx="10"/>
          </p:nvPr>
        </p:nvSpPr>
        <p:spPr/>
        <p:txBody>
          <a:bodyPr/>
          <a:lstStyle/>
          <a:p>
            <a:fld id="{83FEE226-46F9-4DB0-A707-EC17907EC187}" type="datetime1">
              <a:rPr lang="en-US" smtClean="0"/>
              <a:t>2/24/2025</a:t>
            </a:fld>
            <a:endParaRPr lang="en-US"/>
          </a:p>
        </p:txBody>
      </p:sp>
      <p:sp>
        <p:nvSpPr>
          <p:cNvPr id="5" name="Espaço Reservado para Rodapé 4">
            <a:extLst>
              <a:ext uri="{FF2B5EF4-FFF2-40B4-BE49-F238E27FC236}">
                <a16:creationId xmlns:a16="http://schemas.microsoft.com/office/drawing/2014/main" id="{7F90CA4E-C896-3F8E-BDEC-2449A35FA61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2116C6E8-C55D-62FD-26EB-989BEFC299F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7369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1DB2B-593D-FBF4-1A05-AEDABA0FF24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4D7328-6A71-313D-CB0C-7F747F0C431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EE1E57-FF8D-BEC5-FC59-7D1E87FACCE1}"/>
              </a:ext>
            </a:extLst>
          </p:cNvPr>
          <p:cNvSpPr>
            <a:spLocks noGrp="1"/>
          </p:cNvSpPr>
          <p:nvPr>
            <p:ph type="dt" sz="half" idx="10"/>
          </p:nvPr>
        </p:nvSpPr>
        <p:spPr/>
        <p:txBody>
          <a:bodyPr/>
          <a:lstStyle/>
          <a:p>
            <a:fld id="{840BEE81-7EB1-4229-A790-CC7113D5B909}" type="datetime1">
              <a:rPr lang="en-US" smtClean="0"/>
              <a:t>2/24/2025</a:t>
            </a:fld>
            <a:endParaRPr lang="en-US"/>
          </a:p>
        </p:txBody>
      </p:sp>
      <p:sp>
        <p:nvSpPr>
          <p:cNvPr id="5" name="Espaço Reservado para Rodapé 4">
            <a:extLst>
              <a:ext uri="{FF2B5EF4-FFF2-40B4-BE49-F238E27FC236}">
                <a16:creationId xmlns:a16="http://schemas.microsoft.com/office/drawing/2014/main" id="{F789AF4D-90EC-26D5-3614-A827F69111C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F7617023-9D08-C32A-4E5E-BF4765813B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609328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0A5E422-664C-C6BF-DAE6-6EAFF01AB680}"/>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68B6C5E-AAC2-3CF8-7435-5BAD9C1DC875}"/>
              </a:ext>
            </a:extLst>
          </p:cNvPr>
          <p:cNvSpPr>
            <a:spLocks noGrp="1"/>
          </p:cNvSpPr>
          <p:nvPr>
            <p:ph type="body" orient="vert" idx="1"/>
          </p:nvPr>
        </p:nvSpPr>
        <p:spPr>
          <a:xfrm>
            <a:off x="628650" y="365125"/>
            <a:ext cx="58007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D5E9DB5-B137-C7A5-ECCE-4F6C3362D9F3}"/>
              </a:ext>
            </a:extLst>
          </p:cNvPr>
          <p:cNvSpPr>
            <a:spLocks noGrp="1"/>
          </p:cNvSpPr>
          <p:nvPr>
            <p:ph type="dt" sz="half" idx="10"/>
          </p:nvPr>
        </p:nvSpPr>
        <p:spPr/>
        <p:txBody>
          <a:bodyPr/>
          <a:lstStyle/>
          <a:p>
            <a:fld id="{671211AC-9257-4AFE-AB2C-35E0730AEC17}" type="datetime1">
              <a:rPr lang="en-US" smtClean="0"/>
              <a:t>2/24/2025</a:t>
            </a:fld>
            <a:endParaRPr lang="en-US"/>
          </a:p>
        </p:txBody>
      </p:sp>
      <p:sp>
        <p:nvSpPr>
          <p:cNvPr id="5" name="Espaço Reservado para Rodapé 4">
            <a:extLst>
              <a:ext uri="{FF2B5EF4-FFF2-40B4-BE49-F238E27FC236}">
                <a16:creationId xmlns:a16="http://schemas.microsoft.com/office/drawing/2014/main" id="{72683D3B-B1F8-C5A9-F5CD-590E19A78789}"/>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B8EA0FBE-3EE4-54A4-6579-F7AE3A4BE9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27232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4596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F4762-7FD3-9713-F4B7-0DBF702BD88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F3FDACF-E370-49DB-56D6-6E46F788136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9031060-A6D4-D3CC-6C3B-9F1C377389BD}"/>
              </a:ext>
            </a:extLst>
          </p:cNvPr>
          <p:cNvSpPr>
            <a:spLocks noGrp="1"/>
          </p:cNvSpPr>
          <p:nvPr>
            <p:ph type="dt" sz="half" idx="10"/>
          </p:nvPr>
        </p:nvSpPr>
        <p:spPr/>
        <p:txBody>
          <a:bodyPr/>
          <a:lstStyle/>
          <a:p>
            <a:fld id="{97FFA6C6-B4AF-4415-AF89-71096E9EE561}" type="datetime1">
              <a:rPr lang="en-US" smtClean="0"/>
              <a:t>2/24/2025</a:t>
            </a:fld>
            <a:endParaRPr lang="en-US"/>
          </a:p>
        </p:txBody>
      </p:sp>
      <p:sp>
        <p:nvSpPr>
          <p:cNvPr id="5" name="Espaço Reservado para Rodapé 4">
            <a:extLst>
              <a:ext uri="{FF2B5EF4-FFF2-40B4-BE49-F238E27FC236}">
                <a16:creationId xmlns:a16="http://schemas.microsoft.com/office/drawing/2014/main" id="{FDBBB64C-48C9-8A81-86D8-2D75C0F99794}"/>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6" name="Espaço Reservado para Número de Slide 5">
            <a:extLst>
              <a:ext uri="{FF2B5EF4-FFF2-40B4-BE49-F238E27FC236}">
                <a16:creationId xmlns:a16="http://schemas.microsoft.com/office/drawing/2014/main" id="{129CD24F-077A-C654-46FE-F6E78BA208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72929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51570D-4B62-AFAA-633C-AFA3C899E595}"/>
              </a:ext>
            </a:extLst>
          </p:cNvPr>
          <p:cNvSpPr>
            <a:spLocks noGrp="1"/>
          </p:cNvSpPr>
          <p:nvPr>
            <p:ph type="title"/>
          </p:nvPr>
        </p:nvSpPr>
        <p:spPr>
          <a:xfrm>
            <a:off x="623888" y="1709739"/>
            <a:ext cx="7886700" cy="2852737"/>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695D5460-CDDB-6A33-465A-9B87D64176F7}"/>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B0CDA23-0618-BF61-C5A5-C6852898C48F}"/>
              </a:ext>
            </a:extLst>
          </p:cNvPr>
          <p:cNvSpPr>
            <a:spLocks noGrp="1"/>
          </p:cNvSpPr>
          <p:nvPr>
            <p:ph type="dt" sz="half" idx="10"/>
          </p:nvPr>
        </p:nvSpPr>
        <p:spPr/>
        <p:txBody>
          <a:bodyPr/>
          <a:lstStyle/>
          <a:p>
            <a:fld id="{E664BD64-AD77-440B-A65D-F9A5834EE68E}" type="datetime1">
              <a:rPr lang="en-US" smtClean="0"/>
              <a:t>2/24/2025</a:t>
            </a:fld>
            <a:endParaRPr lang="en-US"/>
          </a:p>
        </p:txBody>
      </p:sp>
      <p:sp>
        <p:nvSpPr>
          <p:cNvPr id="5" name="Espaço Reservado para Rodapé 4">
            <a:extLst>
              <a:ext uri="{FF2B5EF4-FFF2-40B4-BE49-F238E27FC236}">
                <a16:creationId xmlns:a16="http://schemas.microsoft.com/office/drawing/2014/main" id="{477E5AB4-D45B-7E8F-831E-DCCFD9FD5AFA}"/>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FE6161F-4006-FCFC-4010-FC1D6325E2C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047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1E2D7-4A42-032A-7143-250B11ADEA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0A53360-1F81-30ED-2AE3-FA29881020E6}"/>
              </a:ext>
            </a:extLst>
          </p:cNvPr>
          <p:cNvSpPr>
            <a:spLocks noGrp="1"/>
          </p:cNvSpPr>
          <p:nvPr>
            <p:ph sz="half" idx="1"/>
          </p:nvPr>
        </p:nvSpPr>
        <p:spPr>
          <a:xfrm>
            <a:off x="6286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7051CA7-1A68-6778-E86E-9E4F4BAFE596}"/>
              </a:ext>
            </a:extLst>
          </p:cNvPr>
          <p:cNvSpPr>
            <a:spLocks noGrp="1"/>
          </p:cNvSpPr>
          <p:nvPr>
            <p:ph sz="half" idx="2"/>
          </p:nvPr>
        </p:nvSpPr>
        <p:spPr>
          <a:xfrm>
            <a:off x="46291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2DA44A9-4114-8BE2-F68D-AF6DEE876440}"/>
              </a:ext>
            </a:extLst>
          </p:cNvPr>
          <p:cNvSpPr>
            <a:spLocks noGrp="1"/>
          </p:cNvSpPr>
          <p:nvPr>
            <p:ph type="dt" sz="half" idx="10"/>
          </p:nvPr>
        </p:nvSpPr>
        <p:spPr/>
        <p:txBody>
          <a:bodyPr/>
          <a:lstStyle/>
          <a:p>
            <a:fld id="{7717F3E4-E89E-4815-9403-D9BF82B8FB9A}" type="datetime1">
              <a:rPr lang="en-US" smtClean="0"/>
              <a:t>2/24/2025</a:t>
            </a:fld>
            <a:endParaRPr lang="en-US"/>
          </a:p>
        </p:txBody>
      </p:sp>
      <p:sp>
        <p:nvSpPr>
          <p:cNvPr id="6" name="Espaço Reservado para Rodapé 5">
            <a:extLst>
              <a:ext uri="{FF2B5EF4-FFF2-40B4-BE49-F238E27FC236}">
                <a16:creationId xmlns:a16="http://schemas.microsoft.com/office/drawing/2014/main" id="{933CB303-7EFE-009D-BBB5-2A5EDD847CD6}"/>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1AF56622-209D-4F41-D40C-D59B792626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4149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19F8C-6B6E-450F-CDD6-52CBCF112638}"/>
              </a:ext>
            </a:extLst>
          </p:cNvPr>
          <p:cNvSpPr>
            <a:spLocks noGrp="1"/>
          </p:cNvSpPr>
          <p:nvPr>
            <p:ph type="title"/>
          </p:nvPr>
        </p:nvSpPr>
        <p:spPr>
          <a:xfrm>
            <a:off x="629841" y="365126"/>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F751A29-0907-29AD-5166-D0469FC1F7B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CD75B14-0FE4-973C-C83C-59FFC2E4D0DD}"/>
              </a:ext>
            </a:extLst>
          </p:cNvPr>
          <p:cNvSpPr>
            <a:spLocks noGrp="1"/>
          </p:cNvSpPr>
          <p:nvPr>
            <p:ph sz="half" idx="2"/>
          </p:nvPr>
        </p:nvSpPr>
        <p:spPr>
          <a:xfrm>
            <a:off x="629842" y="2505075"/>
            <a:ext cx="3868340"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5D430CE-FCAA-F2C6-540E-8667ECF43BD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EC09849-7EEC-8475-8F02-E21473C21380}"/>
              </a:ext>
            </a:extLst>
          </p:cNvPr>
          <p:cNvSpPr>
            <a:spLocks noGrp="1"/>
          </p:cNvSpPr>
          <p:nvPr>
            <p:ph sz="quarter" idx="4"/>
          </p:nvPr>
        </p:nvSpPr>
        <p:spPr>
          <a:xfrm>
            <a:off x="4629150" y="2505075"/>
            <a:ext cx="3887391"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AB13E4D-87CE-037B-5938-84E65A2E089D}"/>
              </a:ext>
            </a:extLst>
          </p:cNvPr>
          <p:cNvSpPr>
            <a:spLocks noGrp="1"/>
          </p:cNvSpPr>
          <p:nvPr>
            <p:ph type="dt" sz="half" idx="10"/>
          </p:nvPr>
        </p:nvSpPr>
        <p:spPr/>
        <p:txBody>
          <a:bodyPr/>
          <a:lstStyle/>
          <a:p>
            <a:fld id="{7C79450A-9B9E-4015-8AB8-E3481A7FE844}" type="datetime1">
              <a:rPr lang="en-US" smtClean="0"/>
              <a:t>2/24/2025</a:t>
            </a:fld>
            <a:endParaRPr lang="en-US"/>
          </a:p>
        </p:txBody>
      </p:sp>
      <p:sp>
        <p:nvSpPr>
          <p:cNvPr id="8" name="Espaço Reservado para Rodapé 7">
            <a:extLst>
              <a:ext uri="{FF2B5EF4-FFF2-40B4-BE49-F238E27FC236}">
                <a16:creationId xmlns:a16="http://schemas.microsoft.com/office/drawing/2014/main" id="{ED01D6F4-D49B-5D48-0D84-8CF2D9C728BF}"/>
              </a:ext>
            </a:extLst>
          </p:cNvPr>
          <p:cNvSpPr>
            <a:spLocks noGrp="1"/>
          </p:cNvSpPr>
          <p:nvPr>
            <p:ph type="ftr" sz="quarter" idx="11"/>
          </p:nvPr>
        </p:nvSpPr>
        <p:spPr/>
        <p:txBody>
          <a:bodyPr/>
          <a:lstStyle/>
          <a:p>
            <a:r>
              <a:rPr lang="pt-BR"/>
              <a:t>ALVF – Associação Hospitalar Lenoir Vargas Ferreira</a:t>
            </a:r>
            <a:endParaRPr lang="en-US"/>
          </a:p>
        </p:txBody>
      </p:sp>
      <p:sp>
        <p:nvSpPr>
          <p:cNvPr id="9" name="Espaço Reservado para Número de Slide 8">
            <a:extLst>
              <a:ext uri="{FF2B5EF4-FFF2-40B4-BE49-F238E27FC236}">
                <a16:creationId xmlns:a16="http://schemas.microsoft.com/office/drawing/2014/main" id="{B8B87577-F1D7-1D40-E1B5-7067AAD261B1}"/>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7962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F52BD-5354-3C07-BA3D-0A276E407C8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85BB5C1-DB4C-5C9A-B8AA-E6E6D7B190AC}"/>
              </a:ext>
            </a:extLst>
          </p:cNvPr>
          <p:cNvSpPr>
            <a:spLocks noGrp="1"/>
          </p:cNvSpPr>
          <p:nvPr>
            <p:ph type="dt" sz="half" idx="10"/>
          </p:nvPr>
        </p:nvSpPr>
        <p:spPr/>
        <p:txBody>
          <a:bodyPr/>
          <a:lstStyle/>
          <a:p>
            <a:fld id="{84C93259-3F9A-4469-B627-4DC5D9A24BB6}" type="datetime1">
              <a:rPr lang="en-US" smtClean="0"/>
              <a:t>2/24/2025</a:t>
            </a:fld>
            <a:endParaRPr lang="en-US"/>
          </a:p>
        </p:txBody>
      </p:sp>
      <p:sp>
        <p:nvSpPr>
          <p:cNvPr id="4" name="Espaço Reservado para Rodapé 3">
            <a:extLst>
              <a:ext uri="{FF2B5EF4-FFF2-40B4-BE49-F238E27FC236}">
                <a16:creationId xmlns:a16="http://schemas.microsoft.com/office/drawing/2014/main" id="{5E4733CC-DCEB-BF48-4697-FEA9DF6CF4FD}"/>
              </a:ext>
            </a:extLst>
          </p:cNvPr>
          <p:cNvSpPr>
            <a:spLocks noGrp="1"/>
          </p:cNvSpPr>
          <p:nvPr>
            <p:ph type="ftr" sz="quarter" idx="11"/>
          </p:nvPr>
        </p:nvSpPr>
        <p:spPr/>
        <p:txBody>
          <a:bodyPr/>
          <a:lstStyle/>
          <a:p>
            <a:r>
              <a:rPr lang="pt-BR"/>
              <a:t>ALVF – Associação Hospitalar Lenoir Vargas Ferreira</a:t>
            </a:r>
            <a:endParaRPr lang="en-US"/>
          </a:p>
        </p:txBody>
      </p:sp>
      <p:sp>
        <p:nvSpPr>
          <p:cNvPr id="5" name="Espaço Reservado para Número de Slide 4">
            <a:extLst>
              <a:ext uri="{FF2B5EF4-FFF2-40B4-BE49-F238E27FC236}">
                <a16:creationId xmlns:a16="http://schemas.microsoft.com/office/drawing/2014/main" id="{7010ED88-DB97-8E57-0ACD-175976282CD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1661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B570ED-3815-8CD0-21AC-44874E64B30D}"/>
              </a:ext>
            </a:extLst>
          </p:cNvPr>
          <p:cNvSpPr>
            <a:spLocks noGrp="1"/>
          </p:cNvSpPr>
          <p:nvPr>
            <p:ph type="dt" sz="half" idx="10"/>
          </p:nvPr>
        </p:nvSpPr>
        <p:spPr/>
        <p:txBody>
          <a:bodyPr/>
          <a:lstStyle/>
          <a:p>
            <a:fld id="{14EA0605-138A-481F-8111-959048A5681F}" type="datetime1">
              <a:rPr lang="en-US" smtClean="0"/>
              <a:t>2/24/2025</a:t>
            </a:fld>
            <a:endParaRPr lang="en-US"/>
          </a:p>
        </p:txBody>
      </p:sp>
      <p:sp>
        <p:nvSpPr>
          <p:cNvPr id="3" name="Espaço Reservado para Rodapé 2">
            <a:extLst>
              <a:ext uri="{FF2B5EF4-FFF2-40B4-BE49-F238E27FC236}">
                <a16:creationId xmlns:a16="http://schemas.microsoft.com/office/drawing/2014/main" id="{5A5A1F17-4BAB-9C3F-4E1F-E7421E89A02F}"/>
              </a:ext>
            </a:extLst>
          </p:cNvPr>
          <p:cNvSpPr>
            <a:spLocks noGrp="1"/>
          </p:cNvSpPr>
          <p:nvPr>
            <p:ph type="ftr" sz="quarter" idx="11"/>
          </p:nvPr>
        </p:nvSpPr>
        <p:spPr/>
        <p:txBody>
          <a:bodyPr/>
          <a:lstStyle/>
          <a:p>
            <a:r>
              <a:rPr lang="pt-BR"/>
              <a:t>ALVF – Associação Hospitalar Lenoir Vargas Ferreira</a:t>
            </a:r>
            <a:endParaRPr lang="en-US"/>
          </a:p>
        </p:txBody>
      </p:sp>
      <p:sp>
        <p:nvSpPr>
          <p:cNvPr id="4" name="Espaço Reservado para Número de Slide 3">
            <a:extLst>
              <a:ext uri="{FF2B5EF4-FFF2-40B4-BE49-F238E27FC236}">
                <a16:creationId xmlns:a16="http://schemas.microsoft.com/office/drawing/2014/main" id="{452ECE29-0309-28BB-F1FE-1E6D0EC13B5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58354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8209A6-180F-22C7-1C9C-E7E55AEBAC2B}"/>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DA9C40-9D7F-55B8-7BC0-DA184443FB4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381B105-6173-DB8B-024F-27220C4A5E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6CEF9A5-7A46-E33B-F1A9-F9F4A804B097}"/>
              </a:ext>
            </a:extLst>
          </p:cNvPr>
          <p:cNvSpPr>
            <a:spLocks noGrp="1"/>
          </p:cNvSpPr>
          <p:nvPr>
            <p:ph type="dt" sz="half" idx="10"/>
          </p:nvPr>
        </p:nvSpPr>
        <p:spPr/>
        <p:txBody>
          <a:bodyPr/>
          <a:lstStyle/>
          <a:p>
            <a:fld id="{FDA975FD-4F43-4237-B39B-9B8629814EC2}" type="datetime1">
              <a:rPr lang="en-US" smtClean="0"/>
              <a:t>2/24/2025</a:t>
            </a:fld>
            <a:endParaRPr lang="en-US"/>
          </a:p>
        </p:txBody>
      </p:sp>
      <p:sp>
        <p:nvSpPr>
          <p:cNvPr id="6" name="Espaço Reservado para Rodapé 5">
            <a:extLst>
              <a:ext uri="{FF2B5EF4-FFF2-40B4-BE49-F238E27FC236}">
                <a16:creationId xmlns:a16="http://schemas.microsoft.com/office/drawing/2014/main" id="{D1A2B3F4-A911-2E26-338B-55ED099A1431}"/>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3A1FB8D0-6CBC-14A1-252A-BB065178CED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94401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822B6-365A-8367-BDF0-4E84D3B8A416}"/>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378CBA19-948E-8F04-8F68-A1F5932985F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E5E98FA5-34E6-1610-EFAC-39A46DFDA4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8C66206-67C8-2C88-9408-F8B4D6D616EB}"/>
              </a:ext>
            </a:extLst>
          </p:cNvPr>
          <p:cNvSpPr>
            <a:spLocks noGrp="1"/>
          </p:cNvSpPr>
          <p:nvPr>
            <p:ph type="dt" sz="half" idx="10"/>
          </p:nvPr>
        </p:nvSpPr>
        <p:spPr/>
        <p:txBody>
          <a:bodyPr/>
          <a:lstStyle/>
          <a:p>
            <a:fld id="{50D83D6B-2937-4BAA-BD17-2C427D6D44FA}" type="datetime1">
              <a:rPr lang="en-US" smtClean="0"/>
              <a:t>2/24/2025</a:t>
            </a:fld>
            <a:endParaRPr lang="en-US"/>
          </a:p>
        </p:txBody>
      </p:sp>
      <p:sp>
        <p:nvSpPr>
          <p:cNvPr id="6" name="Espaço Reservado para Rodapé 5">
            <a:extLst>
              <a:ext uri="{FF2B5EF4-FFF2-40B4-BE49-F238E27FC236}">
                <a16:creationId xmlns:a16="http://schemas.microsoft.com/office/drawing/2014/main" id="{D4419E5C-C233-CEA3-F0F4-152742D74CDE}"/>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90DDA466-ACE0-E380-18F3-A63C6DDB873E}"/>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055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4066DBE-187E-2F1E-DB2B-2ED3F66E7A5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AA36D7D-5866-7498-FBC1-EB082834BA9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BB37B1-206B-AAD0-41FE-A572164014B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AA9BAAEA-99E7-47B1-B121-A64E98934B53}" type="datetime1">
              <a:rPr lang="en-US" smtClean="0"/>
              <a:t>2/24/2025</a:t>
            </a:fld>
            <a:endParaRPr lang="en-US"/>
          </a:p>
        </p:txBody>
      </p:sp>
      <p:sp>
        <p:nvSpPr>
          <p:cNvPr id="5" name="Espaço Reservado para Rodapé 4">
            <a:extLst>
              <a:ext uri="{FF2B5EF4-FFF2-40B4-BE49-F238E27FC236}">
                <a16:creationId xmlns:a16="http://schemas.microsoft.com/office/drawing/2014/main" id="{EF1E883A-3120-8D21-1482-822D100C9C2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0361473-201E-8D9B-6490-3D5901CFD63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19183376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hyperlink" Target="https://www.unimed.coop.br/site/web/centralrs/-/unimeds-visitam-unicamp-para-conhecer-o-funcionamento-do-sistema-hospitalar-aghuse" TargetMode="External"/><Relationship Id="rId3" Type="http://schemas.openxmlformats.org/officeDocument/2006/relationships/hyperlink" Target="https://hc.unicamp.br/newsite_noticia_643_hc-apresenta-aghuse-para-representante-da-secretaria-de-estado-da-saude/" TargetMode="External"/><Relationship Id="rId7" Type="http://schemas.openxmlformats.org/officeDocument/2006/relationships/hyperlink" Target="https://www.hcpa.edu.br/3792-hcpa-e-reconhecido-por-parceria-com-a-unimed-porto-alegre"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hyperlink" Target="https://www.gov.br/ebserh/pt-br/governanca/plataformas-e-tecnologias/aghu" TargetMode="External"/><Relationship Id="rId5" Type="http://schemas.openxmlformats.org/officeDocument/2006/relationships/hyperlink" Target="https://www.unimed.coop.br/site/web/centralrs/-/unimed-central-e-unimed-santa-catarina-visitam-hospital-de-cl%C3%ADnicas-para-conhecer-o-sistema-aghuse" TargetMode="External"/><Relationship Id="rId10" Type="http://schemas.openxmlformats.org/officeDocument/2006/relationships/hyperlink" Target="https://www.hcpa.edu.br/3546-representantes-da-unimed-nordeste-e-unimed-central-de-servicos-rs-conhecem-o-aghuse" TargetMode="External"/><Relationship Id="rId4" Type="http://schemas.openxmlformats.org/officeDocument/2006/relationships/hyperlink" Target="https://hc.unicamp.br/author/imprensafcm/" TargetMode="External"/><Relationship Id="rId9" Type="http://schemas.openxmlformats.org/officeDocument/2006/relationships/hyperlink" Target="https://www.unimed.coop.br/site/web/centralrs/-/unimed-central-e-unimed-nordeste-rs-conhecem-o-aghuse-do-hospital-de-cl%C3%ADnicas-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3.png"/><Relationship Id="rId26" Type="http://schemas.openxmlformats.org/officeDocument/2006/relationships/image" Target="../media/image27.png"/><Relationship Id="rId39" Type="http://schemas.openxmlformats.org/officeDocument/2006/relationships/image" Target="../media/image33.png"/><Relationship Id="rId21" Type="http://schemas.openxmlformats.org/officeDocument/2006/relationships/customXml" Target="../ink/ink10.xml"/><Relationship Id="rId34" Type="http://schemas.openxmlformats.org/officeDocument/2006/relationships/image" Target="../media/image31.png"/><Relationship Id="rId42" Type="http://schemas.openxmlformats.org/officeDocument/2006/relationships/customXml" Target="../ink/ink20.xml"/><Relationship Id="rId47" Type="http://schemas.openxmlformats.org/officeDocument/2006/relationships/image" Target="../media/image37.png"/><Relationship Id="rId50" Type="http://schemas.openxmlformats.org/officeDocument/2006/relationships/customXml" Target="../ink/ink24.xml"/><Relationship Id="rId55" Type="http://schemas.openxmlformats.org/officeDocument/2006/relationships/image" Target="../media/image41.png"/><Relationship Id="rId7" Type="http://schemas.openxmlformats.org/officeDocument/2006/relationships/customXml" Target="../ink/ink3.xml"/><Relationship Id="rId2" Type="http://schemas.openxmlformats.org/officeDocument/2006/relationships/notesSlide" Target="../notesSlides/notesSlide17.xml"/><Relationship Id="rId16" Type="http://schemas.openxmlformats.org/officeDocument/2006/relationships/image" Target="../media/image22.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6.png"/><Relationship Id="rId32" Type="http://schemas.openxmlformats.org/officeDocument/2006/relationships/image" Target="../media/image30.png"/><Relationship Id="rId37" Type="http://schemas.openxmlformats.org/officeDocument/2006/relationships/customXml" Target="../ink/ink18.xml"/><Relationship Id="rId40" Type="http://schemas.openxmlformats.org/officeDocument/2006/relationships/customXml" Target="../ink/ink19.xml"/><Relationship Id="rId45" Type="http://schemas.openxmlformats.org/officeDocument/2006/relationships/image" Target="../media/image36.png"/><Relationship Id="rId53" Type="http://schemas.openxmlformats.org/officeDocument/2006/relationships/image" Target="../media/image40.png"/><Relationship Id="rId5" Type="http://schemas.openxmlformats.org/officeDocument/2006/relationships/customXml" Target="../ink/ink2.xml"/><Relationship Id="rId10" Type="http://schemas.openxmlformats.org/officeDocument/2006/relationships/image" Target="../media/image190.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customXml" Target="../ink/ink21.xml"/><Relationship Id="rId52" Type="http://schemas.openxmlformats.org/officeDocument/2006/relationships/customXml" Target="../ink/ink25.xml"/><Relationship Id="rId4" Type="http://schemas.openxmlformats.org/officeDocument/2006/relationships/image" Target="../media/image19.png"/><Relationship Id="rId9" Type="http://schemas.openxmlformats.org/officeDocument/2006/relationships/customXml" Target="../ink/ink4.xml"/><Relationship Id="rId14" Type="http://schemas.openxmlformats.org/officeDocument/2006/relationships/image" Target="../media/image210.png"/><Relationship Id="rId22" Type="http://schemas.openxmlformats.org/officeDocument/2006/relationships/image" Target="../media/image25.png"/><Relationship Id="rId27" Type="http://schemas.openxmlformats.org/officeDocument/2006/relationships/customXml" Target="../ink/ink13.xml"/><Relationship Id="rId30" Type="http://schemas.openxmlformats.org/officeDocument/2006/relationships/image" Target="../media/image29.png"/><Relationship Id="rId35" Type="http://schemas.openxmlformats.org/officeDocument/2006/relationships/customXml" Target="../ink/ink17.xml"/><Relationship Id="rId43" Type="http://schemas.openxmlformats.org/officeDocument/2006/relationships/image" Target="../media/image35.png"/><Relationship Id="rId48" Type="http://schemas.openxmlformats.org/officeDocument/2006/relationships/customXml" Target="../ink/ink23.xml"/><Relationship Id="rId56" Type="http://schemas.openxmlformats.org/officeDocument/2006/relationships/customXml" Target="../ink/ink27.xml"/><Relationship Id="rId8" Type="http://schemas.openxmlformats.org/officeDocument/2006/relationships/image" Target="../media/image21.png"/><Relationship Id="rId51" Type="http://schemas.openxmlformats.org/officeDocument/2006/relationships/image" Target="../media/image39.png"/><Relationship Id="rId3" Type="http://schemas.openxmlformats.org/officeDocument/2006/relationships/customXml" Target="../ink/ink1.xml"/><Relationship Id="rId12" Type="http://schemas.openxmlformats.org/officeDocument/2006/relationships/image" Target="../media/image200.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46" Type="http://schemas.openxmlformats.org/officeDocument/2006/relationships/customXml" Target="../ink/ink22.xml"/><Relationship Id="rId20" Type="http://schemas.openxmlformats.org/officeDocument/2006/relationships/image" Target="../media/image24.png"/><Relationship Id="rId41" Type="http://schemas.openxmlformats.org/officeDocument/2006/relationships/image" Target="../media/image34.png"/><Relationship Id="rId54" Type="http://schemas.openxmlformats.org/officeDocument/2006/relationships/customXml" Target="../ink/ink26.xml"/><Relationship Id="rId1" Type="http://schemas.openxmlformats.org/officeDocument/2006/relationships/slideLayout" Target="../slideLayouts/slideLayout2.xml"/><Relationship Id="rId6" Type="http://schemas.openxmlformats.org/officeDocument/2006/relationships/image" Target="../media/image20.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8.png"/><Relationship Id="rId36" Type="http://schemas.openxmlformats.org/officeDocument/2006/relationships/image" Target="../media/image32.png"/><Relationship Id="rId49" Type="http://schemas.openxmlformats.org/officeDocument/2006/relationships/image" Target="../media/image38.png"/><Relationship Id="rId57"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3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3930" y="1008993"/>
            <a:ext cx="6923558" cy="3542045"/>
          </a:xfrm>
          <a:noFill/>
        </p:spPr>
        <p:txBody>
          <a:bodyPr anchor="b">
            <a:normAutofit/>
          </a:bodyPr>
          <a:lstStyle/>
          <a:p>
            <a:r>
              <a:rPr lang="pt-BR" sz="4800" b="1"/>
              <a:t>Unimed - ALVF</a:t>
            </a:r>
            <a:br>
              <a:rPr lang="pt-BR" sz="4800" b="1"/>
            </a:br>
            <a:r>
              <a:rPr lang="pt-BR" sz="4800" b="1"/>
              <a:t>-</a:t>
            </a:r>
            <a:br>
              <a:rPr lang="pt-BR" sz="4800" b="1"/>
            </a:br>
            <a:r>
              <a:rPr lang="pt-BR" sz="4800" b="1"/>
              <a:t>Sistemas de Atendimento Front Office</a:t>
            </a:r>
            <a:br>
              <a:rPr lang="pt-BR" sz="4800" b="1"/>
            </a:br>
            <a:r>
              <a:rPr lang="pt-BR" sz="4800" b="1"/>
              <a:t> Hospitalar </a:t>
            </a:r>
            <a:endParaRPr lang="pt-BR" sz="4800" b="1" dirty="0"/>
          </a:p>
        </p:txBody>
      </p:sp>
      <p:sp>
        <p:nvSpPr>
          <p:cNvPr id="3" name="Subtitle 2"/>
          <p:cNvSpPr>
            <a:spLocks noGrp="1"/>
          </p:cNvSpPr>
          <p:nvPr>
            <p:ph type="subTitle" idx="1"/>
          </p:nvPr>
        </p:nvSpPr>
        <p:spPr>
          <a:xfrm>
            <a:off x="963930" y="4582814"/>
            <a:ext cx="5349252" cy="1312657"/>
          </a:xfrm>
        </p:spPr>
        <p:txBody>
          <a:bodyPr anchor="t">
            <a:normAutofit/>
          </a:bodyPr>
          <a:lstStyle/>
          <a:p>
            <a:pPr algn="l"/>
            <a:r>
              <a:rPr lang="pt-BR"/>
              <a:t>Visão Geral</a:t>
            </a:r>
          </a:p>
          <a:p>
            <a:pPr algn="l"/>
            <a:r>
              <a:rPr lang="pt-BR"/>
              <a:t>Data: 04/02/2024</a:t>
            </a:r>
          </a:p>
          <a:p>
            <a:pPr algn="l"/>
            <a:r>
              <a:rPr lang="pt-BR"/>
              <a:t>Autor: Radamés Pereira</a:t>
            </a:r>
          </a:p>
        </p:txBody>
      </p:sp>
      <p:sp>
        <p:nvSpPr>
          <p:cNvPr id="4" name="Espaço Reservado para Rodapé 3">
            <a:extLst>
              <a:ext uri="{FF2B5EF4-FFF2-40B4-BE49-F238E27FC236}">
                <a16:creationId xmlns:a16="http://schemas.microsoft.com/office/drawing/2014/main" id="{03EC6A56-1B20-3431-CDCD-FA9A128885C6}"/>
              </a:ext>
            </a:extLst>
          </p:cNvPr>
          <p:cNvSpPr>
            <a:spLocks noGrp="1"/>
          </p:cNvSpPr>
          <p:nvPr>
            <p:ph type="ftr" sz="quarter" idx="11"/>
          </p:nvPr>
        </p:nvSpPr>
        <p:spPr>
          <a:xfrm rot="5400000">
            <a:off x="-1783080" y="3246120"/>
            <a:ext cx="4203954" cy="365760"/>
          </a:xfrm>
        </p:spPr>
        <p:txBody>
          <a:bodyPr anchor="t">
            <a:normAutofit/>
          </a:bodyPr>
          <a:lstStyle/>
          <a:p>
            <a:pPr algn="l">
              <a:spcAft>
                <a:spcPts val="600"/>
              </a:spcAft>
            </a:pPr>
            <a:r>
              <a:rPr lang="pt-BR" sz="1000">
                <a:solidFill>
                  <a:schemeClr val="tx1">
                    <a:lumMod val="75000"/>
                    <a:lumOff val="25000"/>
                  </a:schemeClr>
                </a:solidFill>
              </a:rPr>
              <a:t>ALVF – Associação Hospitalar Lenoir Vargas Ferreira</a:t>
            </a:r>
            <a:endParaRPr lang="en-US" sz="1000">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2A21D-7E0F-19C3-D887-4EE0936FF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1B925-9D83-EA15-5180-A7ED22BC61E5}"/>
              </a:ext>
            </a:extLst>
          </p:cNvPr>
          <p:cNvSpPr>
            <a:spLocks noGrp="1"/>
          </p:cNvSpPr>
          <p:nvPr>
            <p:ph type="title"/>
          </p:nvPr>
        </p:nvSpPr>
        <p:spPr>
          <a:xfrm>
            <a:off x="104172" y="160327"/>
            <a:ext cx="8843058" cy="1193911"/>
          </a:xfrm>
        </p:spPr>
        <p:txBody>
          <a:bodyPr anchor="ctr">
            <a:normAutofit/>
          </a:bodyPr>
          <a:lstStyle/>
          <a:p>
            <a:pPr algn="ctr"/>
            <a:r>
              <a:rPr lang="pt-BR" sz="4800" b="1" dirty="0"/>
              <a:t>Valores e Condições Comerciais</a:t>
            </a:r>
            <a:br>
              <a:rPr lang="pt-BR" sz="4800" b="1" dirty="0"/>
            </a:br>
            <a:r>
              <a:rPr lang="pt-BR" sz="3200" b="1" dirty="0"/>
              <a:t>(Infraestrutura Computacional)</a:t>
            </a:r>
            <a:endParaRPr lang="pt-BR" sz="4800" b="1" dirty="0"/>
          </a:p>
        </p:txBody>
      </p:sp>
      <p:graphicFrame>
        <p:nvGraphicFramePr>
          <p:cNvPr id="6" name="Tabela 5">
            <a:extLst>
              <a:ext uri="{FF2B5EF4-FFF2-40B4-BE49-F238E27FC236}">
                <a16:creationId xmlns:a16="http://schemas.microsoft.com/office/drawing/2014/main" id="{B7A291EF-19AC-227A-C9FE-C52940C9A58D}"/>
              </a:ext>
            </a:extLst>
          </p:cNvPr>
          <p:cNvGraphicFramePr>
            <a:graphicFrameLocks noGrp="1"/>
          </p:cNvGraphicFramePr>
          <p:nvPr>
            <p:extLst>
              <p:ext uri="{D42A27DB-BD31-4B8C-83A1-F6EECF244321}">
                <p14:modId xmlns:p14="http://schemas.microsoft.com/office/powerpoint/2010/main" val="4210842172"/>
              </p:ext>
            </p:extLst>
          </p:nvPr>
        </p:nvGraphicFramePr>
        <p:xfrm>
          <a:off x="659757" y="1354238"/>
          <a:ext cx="7998106" cy="5081593"/>
        </p:xfrm>
        <a:graphic>
          <a:graphicData uri="http://schemas.openxmlformats.org/drawingml/2006/table">
            <a:tbl>
              <a:tblPr firstRow="1" bandRow="1">
                <a:tableStyleId>{5C22544A-7EE6-4342-B048-85BDC9FD1C3A}</a:tableStyleId>
              </a:tblPr>
              <a:tblGrid>
                <a:gridCol w="1539433">
                  <a:extLst>
                    <a:ext uri="{9D8B030D-6E8A-4147-A177-3AD203B41FA5}">
                      <a16:colId xmlns:a16="http://schemas.microsoft.com/office/drawing/2014/main" val="2135881087"/>
                    </a:ext>
                  </a:extLst>
                </a:gridCol>
                <a:gridCol w="2164466">
                  <a:extLst>
                    <a:ext uri="{9D8B030D-6E8A-4147-A177-3AD203B41FA5}">
                      <a16:colId xmlns:a16="http://schemas.microsoft.com/office/drawing/2014/main" val="2530009532"/>
                    </a:ext>
                  </a:extLst>
                </a:gridCol>
                <a:gridCol w="2210765">
                  <a:extLst>
                    <a:ext uri="{9D8B030D-6E8A-4147-A177-3AD203B41FA5}">
                      <a16:colId xmlns:a16="http://schemas.microsoft.com/office/drawing/2014/main" val="1906653301"/>
                    </a:ext>
                  </a:extLst>
                </a:gridCol>
                <a:gridCol w="2083442">
                  <a:extLst>
                    <a:ext uri="{9D8B030D-6E8A-4147-A177-3AD203B41FA5}">
                      <a16:colId xmlns:a16="http://schemas.microsoft.com/office/drawing/2014/main" val="3510159505"/>
                    </a:ext>
                  </a:extLst>
                </a:gridCol>
              </a:tblGrid>
              <a:tr h="582194">
                <a:tc>
                  <a:txBody>
                    <a:bodyPr/>
                    <a:lstStyle/>
                    <a:p>
                      <a:endParaRPr lang="pt-BR" sz="2000" dirty="0"/>
                    </a:p>
                  </a:txBody>
                  <a:tcPr/>
                </a:tc>
                <a:tc gridSpan="3">
                  <a:txBody>
                    <a:bodyPr/>
                    <a:lstStyle/>
                    <a:p>
                      <a:pPr algn="ctr"/>
                      <a:endParaRPr lang="pt-BR" sz="2000" dirty="0"/>
                    </a:p>
                    <a:p>
                      <a:pPr algn="ctr"/>
                      <a:r>
                        <a:rPr lang="pt-BR" sz="2000" dirty="0"/>
                        <a:t>TASY Oracle</a:t>
                      </a:r>
                    </a:p>
                  </a:txBody>
                  <a:tcPr/>
                </a:tc>
                <a:tc hMerge="1">
                  <a:txBody>
                    <a:bodyPr/>
                    <a:lstStyle/>
                    <a:p>
                      <a:endParaRPr lang="pt-BR" sz="1200" dirty="0"/>
                    </a:p>
                  </a:txBody>
                  <a:tcPr/>
                </a:tc>
                <a:tc hMerge="1">
                  <a:txBody>
                    <a:bodyPr/>
                    <a:lstStyle/>
                    <a:p>
                      <a:endParaRPr lang="pt-BR" sz="1200" dirty="0"/>
                    </a:p>
                  </a:txBody>
                  <a:tcPr/>
                </a:tc>
                <a:extLst>
                  <a:ext uri="{0D108BD9-81ED-4DB2-BD59-A6C34878D82A}">
                    <a16:rowId xmlns:a16="http://schemas.microsoft.com/office/drawing/2014/main" val="1303682747"/>
                  </a:ext>
                </a:extLst>
              </a:tr>
              <a:tr h="582194">
                <a:tc>
                  <a:txBody>
                    <a:bodyPr/>
                    <a:lstStyle/>
                    <a:p>
                      <a:r>
                        <a:rPr lang="pt-BR" sz="2000" b="1" dirty="0"/>
                        <a:t>Descrição</a:t>
                      </a:r>
                    </a:p>
                  </a:txBody>
                  <a:tcPr/>
                </a:tc>
                <a:tc>
                  <a:txBody>
                    <a:bodyPr/>
                    <a:lstStyle/>
                    <a:p>
                      <a:pPr algn="ctr"/>
                      <a:r>
                        <a:rPr lang="pt-BR" sz="2000" b="1" dirty="0" err="1"/>
                        <a:t>OnP</a:t>
                      </a:r>
                      <a:endParaRPr lang="pt-BR" sz="2000" b="1" dirty="0"/>
                    </a:p>
                  </a:txBody>
                  <a:tcPr/>
                </a:tc>
                <a:tc>
                  <a:txBody>
                    <a:bodyPr/>
                    <a:lstStyle/>
                    <a:p>
                      <a:pPr algn="ctr"/>
                      <a:r>
                        <a:rPr lang="pt-BR" sz="2000" b="1" dirty="0" err="1"/>
                        <a:t>OnP+Cloud</a:t>
                      </a:r>
                      <a:endParaRPr lang="pt-BR" sz="2000" b="1" dirty="0"/>
                    </a:p>
                  </a:txBody>
                  <a:tcPr/>
                </a:tc>
                <a:tc>
                  <a:txBody>
                    <a:bodyPr/>
                    <a:lstStyle/>
                    <a:p>
                      <a:pPr algn="ctr"/>
                      <a:r>
                        <a:rPr lang="pt-BR" sz="2000" b="1" dirty="0"/>
                        <a:t>Full Cloud</a:t>
                      </a:r>
                    </a:p>
                  </a:txBody>
                  <a:tcPr/>
                </a:tc>
                <a:extLst>
                  <a:ext uri="{0D108BD9-81ED-4DB2-BD59-A6C34878D82A}">
                    <a16:rowId xmlns:a16="http://schemas.microsoft.com/office/drawing/2014/main" val="4117667526"/>
                  </a:ext>
                </a:extLst>
              </a:tr>
              <a:tr h="667179">
                <a:tc>
                  <a:txBody>
                    <a:bodyPr/>
                    <a:lstStyle/>
                    <a:p>
                      <a:pPr algn="r"/>
                      <a:r>
                        <a:rPr lang="pt-BR" sz="1400" b="1" kern="1200" dirty="0">
                          <a:solidFill>
                            <a:schemeClr val="tx1"/>
                          </a:solidFill>
                          <a:latin typeface="+mn-lt"/>
                          <a:ea typeface="+mn-ea"/>
                          <a:cs typeface="+mn-cs"/>
                        </a:rPr>
                        <a:t>Implantação e demais:</a:t>
                      </a:r>
                      <a:endParaRPr lang="pt-BR" sz="12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kern="1200" dirty="0">
                          <a:solidFill>
                            <a:schemeClr val="dk1"/>
                          </a:solidFill>
                          <a:latin typeface="+mn-lt"/>
                          <a:ea typeface="+mn-ea"/>
                          <a:cs typeface="+mn-cs"/>
                        </a:rPr>
                        <a:t>3.117.391,92 (1º ano</a:t>
                      </a:r>
                      <a:r>
                        <a:rPr lang="pt-BR" sz="1400" b="1"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    R$ 411.767,64 </a:t>
                      </a:r>
                      <a:r>
                        <a:rPr lang="pt-BR" sz="1400" b="1" kern="1200" dirty="0">
                          <a:solidFill>
                            <a:schemeClr val="dk1"/>
                          </a:solidFill>
                          <a:latin typeface="+mn-lt"/>
                          <a:ea typeface="+mn-ea"/>
                          <a:cs typeface="+mn-cs"/>
                        </a:rPr>
                        <a:t>(2º ano</a:t>
                      </a:r>
                      <a:r>
                        <a:rPr lang="pt-BR" sz="1400" b="1" dirty="0"/>
                        <a:t>)</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R$ 2.556.947,53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    R$ 450.683,04 (2º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R$ 415.854,21 (2º ano)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txBody>
                  <a:tcPr/>
                </a:tc>
                <a:extLst>
                  <a:ext uri="{0D108BD9-81ED-4DB2-BD59-A6C34878D82A}">
                    <a16:rowId xmlns:a16="http://schemas.microsoft.com/office/drawing/2014/main" val="2784250655"/>
                  </a:ext>
                </a:extLst>
              </a:tr>
              <a:tr h="667179">
                <a:tc>
                  <a:txBody>
                    <a:bodyPr/>
                    <a:lstStyle/>
                    <a:p>
                      <a:pPr marL="0" algn="r" defTabSz="685800" rtl="0" eaLnBrk="1" latinLnBrk="0" hangingPunct="1"/>
                      <a:r>
                        <a:rPr lang="pt-BR" sz="1400" b="1" kern="1200" dirty="0">
                          <a:solidFill>
                            <a:schemeClr val="accent3">
                              <a:lumMod val="75000"/>
                            </a:schemeClr>
                          </a:solidFill>
                          <a:latin typeface="+mn-lt"/>
                          <a:ea typeface="+mn-ea"/>
                          <a:cs typeface="+mn-cs"/>
                        </a:rPr>
                        <a:t>Mensalidade da Infraestrutura:</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kern="1200" dirty="0">
                          <a:solidFill>
                            <a:schemeClr val="dk1"/>
                          </a:solidFill>
                          <a:latin typeface="+mn-lt"/>
                          <a:ea typeface="+mn-ea"/>
                          <a:cs typeface="+mn-cs"/>
                        </a:rPr>
                        <a:t>259.782,66 (1º ano</a:t>
                      </a:r>
                      <a:r>
                        <a:rPr lang="pt-BR" sz="1400" b="1"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   R$ 34.313,97  </a:t>
                      </a:r>
                      <a:r>
                        <a:rPr lang="pt-BR" sz="1400" b="1" kern="1200" dirty="0">
                          <a:solidFill>
                            <a:schemeClr val="dk1"/>
                          </a:solidFill>
                          <a:latin typeface="+mn-lt"/>
                          <a:ea typeface="+mn-ea"/>
                          <a:cs typeface="+mn-cs"/>
                        </a:rPr>
                        <a:t>(2º ano</a:t>
                      </a:r>
                      <a:r>
                        <a:rPr lang="pt-BR" sz="1400" b="1" dirty="0"/>
                        <a:t>)</a:t>
                      </a:r>
                      <a:endParaRPr lang="pt-BR" sz="1400" b="1" kern="1200" dirty="0">
                        <a:solidFill>
                          <a:schemeClr val="accent3">
                            <a:lumMod val="75000"/>
                          </a:schemeClr>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   R$ 37.556,92 (2º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R$ 34.654,52 (2º ano)</a:t>
                      </a:r>
                    </a:p>
                  </a:txBody>
                  <a:tcPr/>
                </a:tc>
                <a:extLst>
                  <a:ext uri="{0D108BD9-81ED-4DB2-BD59-A6C34878D82A}">
                    <a16:rowId xmlns:a16="http://schemas.microsoft.com/office/drawing/2014/main" val="1470867125"/>
                  </a:ext>
                </a:extLst>
              </a:tr>
              <a:tr h="892766">
                <a:tc>
                  <a:txBody>
                    <a:bodyPr/>
                    <a:lstStyle/>
                    <a:p>
                      <a:pPr marL="0" algn="r" defTabSz="685800" rtl="0" eaLnBrk="1" latinLnBrk="0" hangingPunct="1"/>
                      <a:r>
                        <a:rPr lang="pt-BR" sz="1400" b="1" kern="1200" dirty="0">
                          <a:solidFill>
                            <a:schemeClr val="accent3">
                              <a:lumMod val="75000"/>
                            </a:schemeClr>
                          </a:solidFill>
                          <a:latin typeface="+mn-lt"/>
                          <a:ea typeface="+mn-ea"/>
                          <a:cs typeface="+mn-cs"/>
                        </a:rPr>
                        <a:t>Mensalidade Serviços Gerenciados: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accent3">
                              <a:lumMod val="75000"/>
                            </a:schemeClr>
                          </a:solidFill>
                          <a:latin typeface="+mn-lt"/>
                          <a:ea typeface="+mn-ea"/>
                          <a:cs typeface="+mn-cs"/>
                        </a:rPr>
                        <a:t>R$ 0,00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R$ 0,00</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R$ 0,00</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txBody>
                  <a:tcPr/>
                </a:tc>
                <a:extLst>
                  <a:ext uri="{0D108BD9-81ED-4DB2-BD59-A6C34878D82A}">
                    <a16:rowId xmlns:a16="http://schemas.microsoft.com/office/drawing/2014/main" val="3753639003"/>
                  </a:ext>
                </a:extLst>
              </a:tr>
              <a:tr h="775374">
                <a:tc>
                  <a:txBody>
                    <a:bodyPr/>
                    <a:lstStyle/>
                    <a:p>
                      <a:pPr algn="r"/>
                      <a:r>
                        <a:rPr lang="pt-BR" sz="1400" b="1" kern="1200" dirty="0">
                          <a:solidFill>
                            <a:schemeClr val="accent3">
                              <a:lumMod val="75000"/>
                            </a:schemeClr>
                          </a:solidFill>
                          <a:latin typeface="+mn-lt"/>
                          <a:ea typeface="+mn-ea"/>
                          <a:cs typeface="+mn-cs"/>
                        </a:rPr>
                        <a:t>Mensalidade Total:</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kern="1200" dirty="0">
                          <a:solidFill>
                            <a:schemeClr val="dk1"/>
                          </a:solidFill>
                          <a:latin typeface="+mn-lt"/>
                          <a:ea typeface="+mn-ea"/>
                          <a:cs typeface="+mn-cs"/>
                        </a:rPr>
                        <a:t>259.782,66 (1º ano</a:t>
                      </a:r>
                      <a:r>
                        <a:rPr lang="pt-BR" sz="1400" b="1"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  R$ 34.313,97  </a:t>
                      </a:r>
                      <a:r>
                        <a:rPr lang="pt-BR" sz="1400" b="1" kern="1200" dirty="0">
                          <a:solidFill>
                            <a:schemeClr val="dk1"/>
                          </a:solidFill>
                          <a:latin typeface="+mn-lt"/>
                          <a:ea typeface="+mn-ea"/>
                          <a:cs typeface="+mn-cs"/>
                        </a:rPr>
                        <a:t>(2º ano</a:t>
                      </a:r>
                      <a:r>
                        <a:rPr lang="pt-BR" sz="1400" b="1" dirty="0"/>
                        <a:t>)</a:t>
                      </a:r>
                      <a:endParaRPr lang="pt-BR" sz="1400" b="1" kern="1200" dirty="0">
                        <a:solidFill>
                          <a:schemeClr val="accent3">
                            <a:lumMod val="75000"/>
                          </a:schemeClr>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   R$ 37.556,92 (2º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R$ 34.654,52 (2º ano)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txBody>
                  <a:tcPr/>
                </a:tc>
                <a:extLst>
                  <a:ext uri="{0D108BD9-81ED-4DB2-BD59-A6C34878D82A}">
                    <a16:rowId xmlns:a16="http://schemas.microsoft.com/office/drawing/2014/main" val="2304447189"/>
                  </a:ext>
                </a:extLst>
              </a:tr>
              <a:tr h="667179">
                <a:tc>
                  <a:txBody>
                    <a:bodyPr/>
                    <a:lstStyle/>
                    <a:p>
                      <a:pPr marL="0" indent="0" algn="r">
                        <a:buNone/>
                      </a:pPr>
                      <a:r>
                        <a:rPr lang="pt-BR" sz="1400" b="1" kern="1200" dirty="0">
                          <a:solidFill>
                            <a:schemeClr val="tx1"/>
                          </a:solidFill>
                          <a:latin typeface="+mn-lt"/>
                          <a:ea typeface="+mn-ea"/>
                          <a:cs typeface="+mn-cs"/>
                        </a:rPr>
                        <a:t>Valor Total em 60 meses/ 5 anos: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R$ 4.764.462,48</a:t>
                      </a:r>
                      <a:endParaRPr lang="pt-BR" sz="1400" b="1" kern="1200" dirty="0">
                        <a:solidFill>
                          <a:schemeClr val="tx1"/>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R$ 4.359.679,69</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R$ 2.059.468,47</a:t>
                      </a:r>
                    </a:p>
                  </a:txBody>
                  <a:tcPr/>
                </a:tc>
                <a:extLst>
                  <a:ext uri="{0D108BD9-81ED-4DB2-BD59-A6C34878D82A}">
                    <a16:rowId xmlns:a16="http://schemas.microsoft.com/office/drawing/2014/main" val="3218030701"/>
                  </a:ext>
                </a:extLst>
              </a:tr>
            </a:tbl>
          </a:graphicData>
        </a:graphic>
      </p:graphicFrame>
      <p:sp>
        <p:nvSpPr>
          <p:cNvPr id="3" name="Espaço Reservado para Rodapé 2">
            <a:extLst>
              <a:ext uri="{FF2B5EF4-FFF2-40B4-BE49-F238E27FC236}">
                <a16:creationId xmlns:a16="http://schemas.microsoft.com/office/drawing/2014/main" id="{15CA6EB5-7276-1FF4-F2D4-3E09C05006FC}"/>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98625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207cedb8ab_0_33"/>
          <p:cNvSpPr txBox="1">
            <a:spLocks noGrp="1"/>
          </p:cNvSpPr>
          <p:nvPr>
            <p:ph type="title"/>
          </p:nvPr>
        </p:nvSpPr>
        <p:spPr>
          <a:xfrm>
            <a:off x="192629" y="273984"/>
            <a:ext cx="8322721" cy="994275"/>
          </a:xfrm>
          <a:prstGeom prst="rect">
            <a:avLst/>
          </a:prstGeom>
          <a:noFill/>
          <a:ln>
            <a:noFill/>
          </a:ln>
        </p:spPr>
        <p:txBody>
          <a:bodyPr spcFirstLastPara="1" vert="horz" wrap="square" lIns="68569" tIns="34275" rIns="68569" bIns="34275" rtlCol="0" anchor="ctr" anchorCtr="0">
            <a:normAutofit/>
          </a:bodyPr>
          <a:lstStyle/>
          <a:p>
            <a:r>
              <a:rPr lang="pt-BR" b="1" dirty="0"/>
              <a:t>2 - MV</a:t>
            </a:r>
            <a:endParaRPr b="1" dirty="0"/>
          </a:p>
        </p:txBody>
      </p:sp>
      <p:sp>
        <p:nvSpPr>
          <p:cNvPr id="292" name="Google Shape;292;g2207cedb8ab_0_33"/>
          <p:cNvSpPr txBox="1">
            <a:spLocks noGrp="1"/>
          </p:cNvSpPr>
          <p:nvPr>
            <p:ph idx="1"/>
          </p:nvPr>
        </p:nvSpPr>
        <p:spPr>
          <a:xfrm>
            <a:off x="628650" y="2226469"/>
            <a:ext cx="7886700" cy="3263400"/>
          </a:xfrm>
          <a:prstGeom prst="rect">
            <a:avLst/>
          </a:prstGeom>
          <a:noFill/>
          <a:ln>
            <a:noFill/>
          </a:ln>
        </p:spPr>
        <p:txBody>
          <a:bodyPr spcFirstLastPara="1" vert="horz" wrap="square" lIns="68569" tIns="34275" rIns="68569" bIns="34275" rtlCol="0" anchor="t" anchorCtr="0">
            <a:normAutofit/>
          </a:bodyPr>
          <a:lstStyle/>
          <a:p>
            <a:pPr marL="0" indent="0">
              <a:buNone/>
            </a:pPr>
            <a:endParaRPr/>
          </a:p>
        </p:txBody>
      </p:sp>
      <p:pic>
        <p:nvPicPr>
          <p:cNvPr id="293" name="Google Shape;293;g2207cedb8ab_0_33"/>
          <p:cNvPicPr preferRelativeResize="0"/>
          <p:nvPr/>
        </p:nvPicPr>
        <p:blipFill rotWithShape="1">
          <a:blip r:embed="rId3">
            <a:alphaModFix/>
          </a:blip>
          <a:srcRect/>
          <a:stretch/>
        </p:blipFill>
        <p:spPr>
          <a:xfrm>
            <a:off x="192629" y="2226470"/>
            <a:ext cx="5650706" cy="2957513"/>
          </a:xfrm>
          <a:prstGeom prst="rect">
            <a:avLst/>
          </a:prstGeom>
          <a:noFill/>
          <a:ln>
            <a:noFill/>
          </a:ln>
        </p:spPr>
      </p:pic>
      <p:pic>
        <p:nvPicPr>
          <p:cNvPr id="294" name="Google Shape;294;g2207cedb8ab_0_33"/>
          <p:cNvPicPr preferRelativeResize="0"/>
          <p:nvPr/>
        </p:nvPicPr>
        <p:blipFill rotWithShape="1">
          <a:blip r:embed="rId4">
            <a:alphaModFix/>
          </a:blip>
          <a:srcRect/>
          <a:stretch/>
        </p:blipFill>
        <p:spPr>
          <a:xfrm>
            <a:off x="5929312" y="3103376"/>
            <a:ext cx="3214688" cy="2300288"/>
          </a:xfrm>
          <a:prstGeom prst="rect">
            <a:avLst/>
          </a:prstGeom>
          <a:noFill/>
          <a:ln>
            <a:noFill/>
          </a:ln>
        </p:spPr>
      </p:pic>
      <p:sp>
        <p:nvSpPr>
          <p:cNvPr id="2" name="Espaço Reservado para Rodapé 1">
            <a:extLst>
              <a:ext uri="{FF2B5EF4-FFF2-40B4-BE49-F238E27FC236}">
                <a16:creationId xmlns:a16="http://schemas.microsoft.com/office/drawing/2014/main" id="{E348E251-B01A-7AC4-94F4-039BE91234FF}"/>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700174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207cedb8ab_0_39"/>
          <p:cNvSpPr txBox="1">
            <a:spLocks noGrp="1"/>
          </p:cNvSpPr>
          <p:nvPr>
            <p:ph type="title"/>
          </p:nvPr>
        </p:nvSpPr>
        <p:spPr>
          <a:xfrm>
            <a:off x="628650" y="136820"/>
            <a:ext cx="7886700" cy="994275"/>
          </a:xfrm>
          <a:prstGeom prst="rect">
            <a:avLst/>
          </a:prstGeom>
          <a:noFill/>
          <a:ln>
            <a:noFill/>
          </a:ln>
        </p:spPr>
        <p:txBody>
          <a:bodyPr spcFirstLastPara="1" vert="horz" wrap="square" lIns="68569" tIns="34275" rIns="68569" bIns="34275" rtlCol="0" anchor="ctr" anchorCtr="0">
            <a:normAutofit/>
          </a:bodyPr>
          <a:lstStyle/>
          <a:p>
            <a:pPr>
              <a:buSzPts val="1100"/>
            </a:pPr>
            <a:r>
              <a:rPr lang="pt-BR" b="1" dirty="0"/>
              <a:t>MV</a:t>
            </a:r>
            <a:endParaRPr b="1" dirty="0"/>
          </a:p>
        </p:txBody>
      </p:sp>
      <p:pic>
        <p:nvPicPr>
          <p:cNvPr id="301" name="Google Shape;301;g2207cedb8ab_0_39"/>
          <p:cNvPicPr preferRelativeResize="0"/>
          <p:nvPr/>
        </p:nvPicPr>
        <p:blipFill rotWithShape="1">
          <a:blip r:embed="rId3">
            <a:alphaModFix/>
          </a:blip>
          <a:srcRect/>
          <a:stretch/>
        </p:blipFill>
        <p:spPr>
          <a:xfrm>
            <a:off x="628650" y="1131095"/>
            <a:ext cx="7886700" cy="3969545"/>
          </a:xfrm>
          <a:prstGeom prst="rect">
            <a:avLst/>
          </a:prstGeom>
          <a:noFill/>
          <a:ln>
            <a:noFill/>
          </a:ln>
        </p:spPr>
      </p:pic>
      <p:sp>
        <p:nvSpPr>
          <p:cNvPr id="302" name="Google Shape;302;g2207cedb8ab_0_39"/>
          <p:cNvSpPr txBox="1"/>
          <p:nvPr/>
        </p:nvSpPr>
        <p:spPr>
          <a:xfrm>
            <a:off x="2405393" y="5100638"/>
            <a:ext cx="4047075" cy="722700"/>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Obs: Não apresenta licença e manutenção do sistema de gerenciamento de banco de dados.</a:t>
            </a:r>
            <a:endParaRPr sz="1425" b="1">
              <a:solidFill>
                <a:srgbClr val="FF0000"/>
              </a:solidFill>
            </a:endParaRPr>
          </a:p>
        </p:txBody>
      </p:sp>
      <p:sp>
        <p:nvSpPr>
          <p:cNvPr id="2" name="Espaço Reservado para Rodapé 1">
            <a:extLst>
              <a:ext uri="{FF2B5EF4-FFF2-40B4-BE49-F238E27FC236}">
                <a16:creationId xmlns:a16="http://schemas.microsoft.com/office/drawing/2014/main" id="{F8666C25-7831-8518-DCB7-6182C087C3C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600527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B63A8FA-8FE4-D3C0-1DC4-AD2B5A944E9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DC0EA7A-FCC9-AA75-F20F-BCF249AFEB11}"/>
              </a:ext>
            </a:extLst>
          </p:cNvPr>
          <p:cNvSpPr>
            <a:spLocks noGrp="1"/>
          </p:cNvSpPr>
          <p:nvPr>
            <p:ph type="title"/>
          </p:nvPr>
        </p:nvSpPr>
        <p:spPr>
          <a:xfrm>
            <a:off x="353027" y="532472"/>
            <a:ext cx="8437943" cy="499430"/>
          </a:xfrm>
        </p:spPr>
        <p:txBody>
          <a:bodyPr anchor="ctr">
            <a:noAutofit/>
          </a:bodyPr>
          <a:lstStyle/>
          <a:p>
            <a:pPr algn="ctr"/>
            <a:r>
              <a:rPr lang="pt-BR" sz="3200" b="1" dirty="0"/>
              <a:t>Valores, Parcelamentos e Prazos  MV</a:t>
            </a:r>
          </a:p>
        </p:txBody>
      </p:sp>
      <p:graphicFrame>
        <p:nvGraphicFramePr>
          <p:cNvPr id="7" name="Tabela 6">
            <a:extLst>
              <a:ext uri="{FF2B5EF4-FFF2-40B4-BE49-F238E27FC236}">
                <a16:creationId xmlns:a16="http://schemas.microsoft.com/office/drawing/2014/main" id="{EFFDDA87-57F8-9B41-6670-3E04B4D6F086}"/>
              </a:ext>
            </a:extLst>
          </p:cNvPr>
          <p:cNvGraphicFramePr>
            <a:graphicFrameLocks noGrp="1"/>
          </p:cNvGraphicFramePr>
          <p:nvPr>
            <p:extLst>
              <p:ext uri="{D42A27DB-BD31-4B8C-83A1-F6EECF244321}">
                <p14:modId xmlns:p14="http://schemas.microsoft.com/office/powerpoint/2010/main" val="2202656656"/>
              </p:ext>
            </p:extLst>
          </p:nvPr>
        </p:nvGraphicFramePr>
        <p:xfrm>
          <a:off x="195969" y="1356644"/>
          <a:ext cx="8752061" cy="3798684"/>
        </p:xfrm>
        <a:graphic>
          <a:graphicData uri="http://schemas.openxmlformats.org/drawingml/2006/table">
            <a:tbl>
              <a:tblPr firstRow="1" bandRow="1">
                <a:tableStyleId>{5C22544A-7EE6-4342-B048-85BDC9FD1C3A}</a:tableStyleId>
              </a:tblPr>
              <a:tblGrid>
                <a:gridCol w="4352020">
                  <a:extLst>
                    <a:ext uri="{9D8B030D-6E8A-4147-A177-3AD203B41FA5}">
                      <a16:colId xmlns:a16="http://schemas.microsoft.com/office/drawing/2014/main" val="2135881087"/>
                    </a:ext>
                  </a:extLst>
                </a:gridCol>
                <a:gridCol w="4400041">
                  <a:extLst>
                    <a:ext uri="{9D8B030D-6E8A-4147-A177-3AD203B41FA5}">
                      <a16:colId xmlns:a16="http://schemas.microsoft.com/office/drawing/2014/main" val="2530009532"/>
                    </a:ext>
                  </a:extLst>
                </a:gridCol>
              </a:tblGrid>
              <a:tr h="611742">
                <a:tc>
                  <a:txBody>
                    <a:bodyPr/>
                    <a:lstStyle/>
                    <a:p>
                      <a:r>
                        <a:rPr lang="pt-BR" sz="1600" dirty="0"/>
                        <a:t>Descrição</a:t>
                      </a:r>
                    </a:p>
                  </a:txBody>
                  <a:tcPr anchor="b"/>
                </a:tc>
                <a:tc>
                  <a:txBody>
                    <a:bodyPr/>
                    <a:lstStyle/>
                    <a:p>
                      <a:r>
                        <a:rPr lang="pt-BR" sz="1600" dirty="0"/>
                        <a:t>Valor</a:t>
                      </a:r>
                    </a:p>
                  </a:txBody>
                  <a:tcPr anchor="b"/>
                </a:tc>
                <a:extLst>
                  <a:ext uri="{0D108BD9-81ED-4DB2-BD59-A6C34878D82A}">
                    <a16:rowId xmlns:a16="http://schemas.microsoft.com/office/drawing/2014/main" val="4117667526"/>
                  </a:ext>
                </a:extLst>
              </a:tr>
              <a:tr h="53017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Tempo de Implantação e valor:</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Total: 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R$ 843,600,00 (licença) = R$ 1.971.914,40 </a:t>
                      </a:r>
                    </a:p>
                  </a:txBody>
                  <a:tcPr/>
                </a:tc>
                <a:extLst>
                  <a:ext uri="{0D108BD9-81ED-4DB2-BD59-A6C34878D82A}">
                    <a16:rowId xmlns:a16="http://schemas.microsoft.com/office/drawing/2014/main" val="1052471548"/>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Mensalidade na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R$ 197.191,44</a:t>
                      </a:r>
                    </a:p>
                  </a:txBody>
                  <a:tcPr/>
                </a:tc>
                <a:extLst>
                  <a:ext uri="{0D108BD9-81ED-4DB2-BD59-A6C34878D82A}">
                    <a16:rowId xmlns:a16="http://schemas.microsoft.com/office/drawing/2014/main" val="1470867125"/>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Valor manutenção Total Ano: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R$ 640.080,00</a:t>
                      </a:r>
                    </a:p>
                  </a:txBody>
                  <a:tcPr/>
                </a:tc>
                <a:extLst>
                  <a:ext uri="{0D108BD9-81ED-4DB2-BD59-A6C34878D82A}">
                    <a16:rowId xmlns:a16="http://schemas.microsoft.com/office/drawing/2014/main" val="3753639003"/>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R$ 53.340,00</a:t>
                      </a:r>
                    </a:p>
                    <a:p>
                      <a:pPr algn="r"/>
                      <a:endParaRPr lang="pt-BR" sz="1800" b="1" kern="1200" dirty="0">
                        <a:solidFill>
                          <a:schemeClr val="tx1"/>
                        </a:solidFill>
                        <a:latin typeface="+mn-lt"/>
                        <a:ea typeface="+mn-ea"/>
                        <a:cs typeface="+mn-cs"/>
                      </a:endParaRPr>
                    </a:p>
                  </a:txBody>
                  <a:tcPr/>
                </a:tc>
                <a:extLst>
                  <a:ext uri="{0D108BD9-81ED-4DB2-BD59-A6C34878D82A}">
                    <a16:rowId xmlns:a16="http://schemas.microsoft.com/office/drawing/2014/main" val="2304447189"/>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R$ 1.280.160,00</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800" b="1" kern="1200" dirty="0">
                        <a:solidFill>
                          <a:schemeClr val="tx1"/>
                        </a:solidFill>
                        <a:latin typeface="+mn-lt"/>
                        <a:ea typeface="+mn-ea"/>
                        <a:cs typeface="+mn-cs"/>
                      </a:endParaRPr>
                    </a:p>
                  </a:txBody>
                  <a:tcPr/>
                </a:tc>
                <a:extLst>
                  <a:ext uri="{0D108BD9-81ED-4DB2-BD59-A6C34878D82A}">
                    <a16:rowId xmlns:a16="http://schemas.microsoft.com/office/drawing/2014/main" val="3110679299"/>
                  </a:ext>
                </a:extLst>
              </a:tr>
            </a:tbl>
          </a:graphicData>
        </a:graphic>
      </p:graphicFrame>
      <p:sp>
        <p:nvSpPr>
          <p:cNvPr id="2" name="Espaço Reservado para Rodapé 1">
            <a:extLst>
              <a:ext uri="{FF2B5EF4-FFF2-40B4-BE49-F238E27FC236}">
                <a16:creationId xmlns:a16="http://schemas.microsoft.com/office/drawing/2014/main" id="{280A112D-8535-74C2-BFC0-9E89B8E673A2}"/>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578688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EB2E-0BA8-5B5B-3E18-532C08EB1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6FBFB-FFC0-91D9-5E19-F844AD8CEB85}"/>
              </a:ext>
            </a:extLst>
          </p:cNvPr>
          <p:cNvSpPr>
            <a:spLocks noGrp="1"/>
          </p:cNvSpPr>
          <p:nvPr>
            <p:ph type="title"/>
          </p:nvPr>
        </p:nvSpPr>
        <p:spPr>
          <a:xfrm>
            <a:off x="104172" y="160327"/>
            <a:ext cx="8843058" cy="1193911"/>
          </a:xfrm>
        </p:spPr>
        <p:txBody>
          <a:bodyPr anchor="ctr">
            <a:normAutofit/>
          </a:bodyPr>
          <a:lstStyle/>
          <a:p>
            <a:pPr algn="ctr"/>
            <a:r>
              <a:rPr lang="pt-BR" sz="4800" b="1" dirty="0"/>
              <a:t>Valores e Condições Comerciais</a:t>
            </a:r>
            <a:br>
              <a:rPr lang="pt-BR" sz="4800" b="1" dirty="0"/>
            </a:br>
            <a:r>
              <a:rPr lang="pt-BR" sz="3200" b="1" dirty="0"/>
              <a:t>(Infraestrutura Computacional)</a:t>
            </a:r>
            <a:endParaRPr lang="pt-BR" sz="4800" b="1" dirty="0"/>
          </a:p>
        </p:txBody>
      </p:sp>
      <p:graphicFrame>
        <p:nvGraphicFramePr>
          <p:cNvPr id="6" name="Tabela 5">
            <a:extLst>
              <a:ext uri="{FF2B5EF4-FFF2-40B4-BE49-F238E27FC236}">
                <a16:creationId xmlns:a16="http://schemas.microsoft.com/office/drawing/2014/main" id="{0C0CA374-DEBC-18AC-5DE2-ACACB2F501F5}"/>
              </a:ext>
            </a:extLst>
          </p:cNvPr>
          <p:cNvGraphicFramePr>
            <a:graphicFrameLocks noGrp="1"/>
          </p:cNvGraphicFramePr>
          <p:nvPr>
            <p:extLst>
              <p:ext uri="{D42A27DB-BD31-4B8C-83A1-F6EECF244321}">
                <p14:modId xmlns:p14="http://schemas.microsoft.com/office/powerpoint/2010/main" val="601893368"/>
              </p:ext>
            </p:extLst>
          </p:nvPr>
        </p:nvGraphicFramePr>
        <p:xfrm>
          <a:off x="2720050" y="1460502"/>
          <a:ext cx="3703899" cy="5017252"/>
        </p:xfrm>
        <a:graphic>
          <a:graphicData uri="http://schemas.openxmlformats.org/drawingml/2006/table">
            <a:tbl>
              <a:tblPr firstRow="1" bandRow="1">
                <a:tableStyleId>{5C22544A-7EE6-4342-B048-85BDC9FD1C3A}</a:tableStyleId>
              </a:tblPr>
              <a:tblGrid>
                <a:gridCol w="1539433">
                  <a:extLst>
                    <a:ext uri="{9D8B030D-6E8A-4147-A177-3AD203B41FA5}">
                      <a16:colId xmlns:a16="http://schemas.microsoft.com/office/drawing/2014/main" val="2135881087"/>
                    </a:ext>
                  </a:extLst>
                </a:gridCol>
                <a:gridCol w="2164466">
                  <a:extLst>
                    <a:ext uri="{9D8B030D-6E8A-4147-A177-3AD203B41FA5}">
                      <a16:colId xmlns:a16="http://schemas.microsoft.com/office/drawing/2014/main" val="2530009532"/>
                    </a:ext>
                  </a:extLst>
                </a:gridCol>
              </a:tblGrid>
              <a:tr h="582194">
                <a:tc>
                  <a:txBody>
                    <a:bodyPr/>
                    <a:lstStyle/>
                    <a:p>
                      <a:endParaRPr lang="pt-BR" sz="2000" dirty="0"/>
                    </a:p>
                  </a:txBody>
                  <a:tcPr/>
                </a:tc>
                <a:tc>
                  <a:txBody>
                    <a:bodyPr/>
                    <a:lstStyle/>
                    <a:p>
                      <a:pPr algn="ctr"/>
                      <a:endParaRPr lang="pt-BR" sz="2000" dirty="0"/>
                    </a:p>
                    <a:p>
                      <a:pPr algn="ctr"/>
                      <a:r>
                        <a:rPr lang="pt-BR" sz="2000" dirty="0"/>
                        <a:t>MV</a:t>
                      </a:r>
                    </a:p>
                  </a:txBody>
                  <a:tcPr/>
                </a:tc>
                <a:extLst>
                  <a:ext uri="{0D108BD9-81ED-4DB2-BD59-A6C34878D82A}">
                    <a16:rowId xmlns:a16="http://schemas.microsoft.com/office/drawing/2014/main" val="1303682747"/>
                  </a:ext>
                </a:extLst>
              </a:tr>
              <a:tr h="582194">
                <a:tc>
                  <a:txBody>
                    <a:bodyPr/>
                    <a:lstStyle/>
                    <a:p>
                      <a:r>
                        <a:rPr lang="pt-BR" sz="2000" b="1" dirty="0"/>
                        <a:t>Descrição</a:t>
                      </a:r>
                    </a:p>
                  </a:txBody>
                  <a:tcPr/>
                </a:tc>
                <a:tc>
                  <a:txBody>
                    <a:bodyPr/>
                    <a:lstStyle/>
                    <a:p>
                      <a:pPr algn="ctr"/>
                      <a:r>
                        <a:rPr lang="pt-BR" sz="2000" b="1" dirty="0"/>
                        <a:t>Valor</a:t>
                      </a:r>
                    </a:p>
                  </a:txBody>
                  <a:tcPr/>
                </a:tc>
                <a:extLst>
                  <a:ext uri="{0D108BD9-81ED-4DB2-BD59-A6C34878D82A}">
                    <a16:rowId xmlns:a16="http://schemas.microsoft.com/office/drawing/2014/main" val="4117667526"/>
                  </a:ext>
                </a:extLst>
              </a:tr>
              <a:tr h="667179">
                <a:tc>
                  <a:txBody>
                    <a:bodyPr/>
                    <a:lstStyle/>
                    <a:p>
                      <a:pPr algn="r"/>
                      <a:r>
                        <a:rPr lang="pt-BR" sz="1400" b="1" kern="1200" dirty="0">
                          <a:solidFill>
                            <a:schemeClr val="tx1"/>
                          </a:solidFill>
                          <a:latin typeface="+mn-lt"/>
                          <a:ea typeface="+mn-ea"/>
                          <a:cs typeface="+mn-cs"/>
                        </a:rPr>
                        <a:t>Implantação e demais:</a:t>
                      </a:r>
                      <a:endParaRPr lang="pt-BR" sz="12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Não detalhado.</a:t>
                      </a:r>
                    </a:p>
                  </a:txBody>
                  <a:tcPr/>
                </a:tc>
                <a:extLst>
                  <a:ext uri="{0D108BD9-81ED-4DB2-BD59-A6C34878D82A}">
                    <a16:rowId xmlns:a16="http://schemas.microsoft.com/office/drawing/2014/main" val="2784250655"/>
                  </a:ext>
                </a:extLst>
              </a:tr>
              <a:tr h="667179">
                <a:tc>
                  <a:txBody>
                    <a:bodyPr/>
                    <a:lstStyle/>
                    <a:p>
                      <a:pPr marL="0" algn="r" defTabSz="685800" rtl="0" eaLnBrk="1" latinLnBrk="0" hangingPunct="1"/>
                      <a:r>
                        <a:rPr lang="pt-BR" sz="1400" b="1" kern="1200" dirty="0">
                          <a:solidFill>
                            <a:schemeClr val="accent3">
                              <a:lumMod val="75000"/>
                            </a:schemeClr>
                          </a:solidFill>
                          <a:latin typeface="+mn-lt"/>
                          <a:ea typeface="+mn-ea"/>
                          <a:cs typeface="+mn-cs"/>
                        </a:rPr>
                        <a:t>Mensalidade da Infraestrutura:</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Não detalhado</a:t>
                      </a:r>
                      <a:endParaRPr lang="pt-BR" sz="14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1470867125"/>
                  </a:ext>
                </a:extLst>
              </a:tr>
              <a:tr h="892766">
                <a:tc>
                  <a:txBody>
                    <a:bodyPr/>
                    <a:lstStyle/>
                    <a:p>
                      <a:pPr marL="0" algn="r" defTabSz="685800" rtl="0" eaLnBrk="1" latinLnBrk="0" hangingPunct="1"/>
                      <a:r>
                        <a:rPr lang="pt-BR" sz="1400" b="1" kern="1200" dirty="0">
                          <a:solidFill>
                            <a:schemeClr val="accent3">
                              <a:lumMod val="75000"/>
                            </a:schemeClr>
                          </a:solidFill>
                          <a:latin typeface="+mn-lt"/>
                          <a:ea typeface="+mn-ea"/>
                          <a:cs typeface="+mn-cs"/>
                        </a:rPr>
                        <a:t>Mensalidade Serviços Gerenciados: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Não detalhado</a:t>
                      </a:r>
                      <a:endParaRPr lang="pt-BR" sz="14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3753639003"/>
                  </a:ext>
                </a:extLst>
              </a:tr>
              <a:tr h="775374">
                <a:tc>
                  <a:txBody>
                    <a:bodyPr/>
                    <a:lstStyle/>
                    <a:p>
                      <a:pPr algn="r"/>
                      <a:r>
                        <a:rPr lang="pt-BR" sz="1400" b="1" kern="1200" dirty="0">
                          <a:solidFill>
                            <a:schemeClr val="accent3">
                              <a:lumMod val="75000"/>
                            </a:schemeClr>
                          </a:solidFill>
                          <a:latin typeface="+mn-lt"/>
                          <a:ea typeface="+mn-ea"/>
                          <a:cs typeface="+mn-cs"/>
                        </a:rPr>
                        <a:t>Mensalidade Total:</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Não detalhado</a:t>
                      </a:r>
                      <a:endParaRPr lang="pt-BR" sz="14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2304447189"/>
                  </a:ext>
                </a:extLst>
              </a:tr>
              <a:tr h="667179">
                <a:tc>
                  <a:txBody>
                    <a:bodyPr/>
                    <a:lstStyle/>
                    <a:p>
                      <a:pPr marL="0" indent="0" algn="r">
                        <a:buNone/>
                      </a:pPr>
                      <a:r>
                        <a:rPr lang="pt-BR" sz="1400" b="1" kern="1200" dirty="0">
                          <a:solidFill>
                            <a:schemeClr val="tx1"/>
                          </a:solidFill>
                          <a:latin typeface="+mn-lt"/>
                          <a:ea typeface="+mn-ea"/>
                          <a:cs typeface="+mn-cs"/>
                        </a:rPr>
                        <a:t>Valor Total em 60 meses/ 5 anos: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Não detalhado</a:t>
                      </a:r>
                      <a:endParaRPr lang="pt-BR" sz="1400" b="1" kern="1200" dirty="0">
                        <a:solidFill>
                          <a:schemeClr val="tx1"/>
                        </a:solidFill>
                        <a:latin typeface="+mn-lt"/>
                        <a:ea typeface="+mn-ea"/>
                        <a:cs typeface="+mn-cs"/>
                      </a:endParaRPr>
                    </a:p>
                  </a:txBody>
                  <a:tcPr/>
                </a:tc>
                <a:extLst>
                  <a:ext uri="{0D108BD9-81ED-4DB2-BD59-A6C34878D82A}">
                    <a16:rowId xmlns:a16="http://schemas.microsoft.com/office/drawing/2014/main" val="3218030701"/>
                  </a:ext>
                </a:extLst>
              </a:tr>
            </a:tbl>
          </a:graphicData>
        </a:graphic>
      </p:graphicFrame>
      <p:sp>
        <p:nvSpPr>
          <p:cNvPr id="3" name="Espaço Reservado para Rodapé 2">
            <a:extLst>
              <a:ext uri="{FF2B5EF4-FFF2-40B4-BE49-F238E27FC236}">
                <a16:creationId xmlns:a16="http://schemas.microsoft.com/office/drawing/2014/main" id="{D108C399-473A-7134-8DFC-798BBF1F596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84854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E68C0C75-76D4-533C-9BEE-7F6FB88B3383}"/>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1AE988C1-949A-9D3E-DFC7-210F3EB05AFD}"/>
              </a:ext>
            </a:extLst>
          </p:cNvPr>
          <p:cNvSpPr txBox="1"/>
          <p:nvPr/>
        </p:nvSpPr>
        <p:spPr>
          <a:xfrm>
            <a:off x="963930" y="1008993"/>
            <a:ext cx="6923558" cy="3542045"/>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endParaRPr lang="en-US" sz="4800" b="1" kern="1200">
              <a:solidFill>
                <a:schemeClr val="tx1"/>
              </a:solidFill>
              <a:latin typeface="+mj-lt"/>
              <a:ea typeface="+mj-ea"/>
              <a:cs typeface="+mj-cs"/>
            </a:endParaRPr>
          </a:p>
          <a:p>
            <a:pPr>
              <a:lnSpc>
                <a:spcPct val="90000"/>
              </a:lnSpc>
              <a:spcBef>
                <a:spcPct val="0"/>
              </a:spcBef>
              <a:spcAft>
                <a:spcPts val="600"/>
              </a:spcAft>
              <a:buSzPts val="5400"/>
            </a:pPr>
            <a:r>
              <a:rPr lang="en-US" sz="4800" b="1" kern="1200">
                <a:solidFill>
                  <a:schemeClr val="tx1"/>
                </a:solidFill>
                <a:latin typeface="+mj-lt"/>
                <a:ea typeface="+mj-ea"/>
                <a:cs typeface="+mj-cs"/>
              </a:rPr>
              <a:t>Sistema Aberto/</a:t>
            </a:r>
          </a:p>
          <a:p>
            <a:pPr>
              <a:lnSpc>
                <a:spcPct val="90000"/>
              </a:lnSpc>
              <a:spcBef>
                <a:spcPct val="0"/>
              </a:spcBef>
              <a:spcAft>
                <a:spcPts val="600"/>
              </a:spcAft>
              <a:buSzPts val="5400"/>
            </a:pPr>
            <a:r>
              <a:rPr lang="en-US" sz="4800" b="1" kern="1200">
                <a:solidFill>
                  <a:schemeClr val="tx1"/>
                </a:solidFill>
                <a:latin typeface="+mj-lt"/>
                <a:ea typeface="+mj-ea"/>
                <a:cs typeface="+mj-cs"/>
              </a:rPr>
              <a:t>Transferência de Tecnologia Open Source</a:t>
            </a:r>
          </a:p>
          <a:p>
            <a:pPr>
              <a:lnSpc>
                <a:spcPct val="90000"/>
              </a:lnSpc>
              <a:spcBef>
                <a:spcPct val="0"/>
              </a:spcBef>
              <a:spcAft>
                <a:spcPts val="600"/>
              </a:spcAft>
              <a:buSzPts val="5400"/>
            </a:pPr>
            <a:endParaRPr lang="en-US" sz="4800" b="1" kern="120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89F9185-9578-0149-BD79-92518FE5037C}"/>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333185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5" name="Google Shape;315;p6" descr="Tela de televisão&#10;&#10;Descrição gerada automaticamente"/>
          <p:cNvPicPr preferRelativeResize="0">
            <a:picLocks noGrp="1"/>
          </p:cNvPicPr>
          <p:nvPr>
            <p:ph type="body" idx="1"/>
          </p:nvPr>
        </p:nvPicPr>
        <p:blipFill rotWithShape="1">
          <a:blip r:embed="rId3">
            <a:alphaModFix/>
          </a:blip>
          <a:srcRect/>
          <a:stretch/>
        </p:blipFill>
        <p:spPr>
          <a:xfrm>
            <a:off x="2500739" y="1546845"/>
            <a:ext cx="6011755" cy="3717113"/>
          </a:xfrm>
          <a:prstGeom prst="rect">
            <a:avLst/>
          </a:prstGeom>
          <a:noFill/>
          <a:ln>
            <a:noFill/>
          </a:ln>
        </p:spPr>
      </p:pic>
      <p:pic>
        <p:nvPicPr>
          <p:cNvPr id="317" name="Google Shape;317;p6"/>
          <p:cNvPicPr preferRelativeResize="0"/>
          <p:nvPr/>
        </p:nvPicPr>
        <p:blipFill rotWithShape="1">
          <a:blip r:embed="rId4">
            <a:alphaModFix/>
          </a:blip>
          <a:srcRect/>
          <a:stretch/>
        </p:blipFill>
        <p:spPr>
          <a:xfrm>
            <a:off x="504420" y="3659758"/>
            <a:ext cx="2750344" cy="1758657"/>
          </a:xfrm>
          <a:prstGeom prst="rect">
            <a:avLst/>
          </a:prstGeom>
          <a:noFill/>
          <a:ln>
            <a:noFill/>
          </a:ln>
        </p:spPr>
      </p:pic>
      <p:sp>
        <p:nvSpPr>
          <p:cNvPr id="320" name="Google Shape;320;p6"/>
          <p:cNvSpPr/>
          <p:nvPr/>
        </p:nvSpPr>
        <p:spPr>
          <a:xfrm rot="-3873240">
            <a:off x="5481421" y="1893776"/>
            <a:ext cx="1370764" cy="133968"/>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1" name="Google Shape;321;p6"/>
          <p:cNvSpPr/>
          <p:nvPr/>
        </p:nvSpPr>
        <p:spPr>
          <a:xfrm>
            <a:off x="6129604" y="2771622"/>
            <a:ext cx="798619" cy="148293"/>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2" name="Google Shape;322;p6"/>
          <p:cNvSpPr txBox="1"/>
          <p:nvPr/>
        </p:nvSpPr>
        <p:spPr>
          <a:xfrm>
            <a:off x="6187514" y="1101502"/>
            <a:ext cx="828097" cy="276969"/>
          </a:xfrm>
          <a:prstGeom prst="rect">
            <a:avLst/>
          </a:prstGeom>
          <a:noFill/>
          <a:ln>
            <a:noFill/>
          </a:ln>
        </p:spPr>
        <p:txBody>
          <a:bodyPr spcFirstLastPara="1" wrap="square" lIns="68569" tIns="34275" rIns="68569" bIns="34275" anchor="t" anchorCtr="0">
            <a:spAutoFit/>
          </a:bodyPr>
          <a:lstStyle/>
          <a:p>
            <a:pPr>
              <a:buSzPts val="1800"/>
            </a:pPr>
            <a:r>
              <a:rPr lang="pt-BR" sz="1350" b="1" dirty="0" err="1">
                <a:solidFill>
                  <a:schemeClr val="accent1"/>
                </a:solidFill>
              </a:rPr>
              <a:t>HUF’s</a:t>
            </a:r>
            <a:endParaRPr sz="1350" b="1" dirty="0">
              <a:solidFill>
                <a:schemeClr val="accent1"/>
              </a:solidFill>
            </a:endParaRPr>
          </a:p>
        </p:txBody>
      </p:sp>
      <p:sp>
        <p:nvSpPr>
          <p:cNvPr id="314" name="Google Shape;314;p6"/>
          <p:cNvSpPr txBox="1">
            <a:spLocks noGrp="1"/>
          </p:cNvSpPr>
          <p:nvPr>
            <p:ph type="title"/>
          </p:nvPr>
        </p:nvSpPr>
        <p:spPr>
          <a:xfrm>
            <a:off x="1004567" y="100379"/>
            <a:ext cx="6471522" cy="994275"/>
          </a:xfrm>
          <a:prstGeom prst="rect">
            <a:avLst/>
          </a:prstGeom>
          <a:noFill/>
          <a:ln>
            <a:noFill/>
          </a:ln>
        </p:spPr>
        <p:txBody>
          <a:bodyPr spcFirstLastPara="1" vert="horz" wrap="square" lIns="68569" tIns="34275" rIns="68569" bIns="34275" rtlCol="0" anchor="ctr" anchorCtr="0">
            <a:normAutofit/>
          </a:bodyPr>
          <a:lstStyle/>
          <a:p>
            <a:pPr>
              <a:buSzPts val="4400"/>
            </a:pPr>
            <a:r>
              <a:rPr lang="pt-BR" b="1" dirty="0"/>
              <a:t>SES/SC         CIASC         </a:t>
            </a:r>
            <a:r>
              <a:rPr lang="pt-BR" sz="4000" b="1" dirty="0" err="1"/>
              <a:t>AGHUse</a:t>
            </a:r>
            <a:endParaRPr b="1" dirty="0"/>
          </a:p>
        </p:txBody>
      </p:sp>
      <p:sp>
        <p:nvSpPr>
          <p:cNvPr id="316" name="Google Shape;316;p6"/>
          <p:cNvSpPr txBox="1"/>
          <p:nvPr/>
        </p:nvSpPr>
        <p:spPr>
          <a:xfrm>
            <a:off x="129171" y="1406598"/>
            <a:ext cx="2080575" cy="1269548"/>
          </a:xfrm>
          <a:prstGeom prst="rect">
            <a:avLst/>
          </a:prstGeom>
          <a:noFill/>
          <a:ln>
            <a:noFill/>
          </a:ln>
        </p:spPr>
        <p:txBody>
          <a:bodyPr spcFirstLastPara="1" wrap="square" lIns="68569" tIns="34275" rIns="68569" bIns="34275" anchor="t" anchorCtr="0">
            <a:spAutoFit/>
          </a:bodyPr>
          <a:lstStyle/>
          <a:p>
            <a:pPr>
              <a:buClr>
                <a:schemeClr val="dk1"/>
              </a:buClr>
              <a:buSzPts val="1800"/>
            </a:pPr>
            <a:endParaRPr sz="1350" dirty="0">
              <a:solidFill>
                <a:schemeClr val="dk1"/>
              </a:solidFill>
            </a:endParaRPr>
          </a:p>
          <a:p>
            <a:pPr marL="4763" indent="-4763">
              <a:buClr>
                <a:schemeClr val="dk1"/>
              </a:buClr>
              <a:buSzPts val="1700"/>
              <a:buFont typeface="Arial"/>
              <a:buChar char="•"/>
            </a:pPr>
            <a:r>
              <a:rPr lang="pt-BR" sz="1275" dirty="0">
                <a:solidFill>
                  <a:schemeClr val="dk1"/>
                </a:solidFill>
              </a:rPr>
              <a:t>Mainframe (80s-90s)</a:t>
            </a:r>
            <a:endParaRPr sz="975" dirty="0"/>
          </a:p>
          <a:p>
            <a:pPr marL="4763" indent="-4763">
              <a:buClr>
                <a:schemeClr val="dk1"/>
              </a:buClr>
              <a:buSzPts val="1700"/>
              <a:buFont typeface="Arial"/>
              <a:buChar char="•"/>
            </a:pPr>
            <a:r>
              <a:rPr lang="pt-BR" sz="1275" dirty="0">
                <a:solidFill>
                  <a:schemeClr val="dk1"/>
                </a:solidFill>
              </a:rPr>
              <a:t>AGH (2000)</a:t>
            </a:r>
            <a:endParaRPr sz="975" dirty="0"/>
          </a:p>
          <a:p>
            <a:pPr marL="4763" indent="-4763">
              <a:buClr>
                <a:schemeClr val="dk1"/>
              </a:buClr>
              <a:buSzPts val="1700"/>
              <a:buFont typeface="Arial"/>
              <a:buChar char="•"/>
            </a:pPr>
            <a:r>
              <a:rPr lang="pt-BR" sz="1275" dirty="0">
                <a:solidFill>
                  <a:schemeClr val="dk1"/>
                </a:solidFill>
              </a:rPr>
              <a:t>Projeto AGHU (2009)</a:t>
            </a:r>
            <a:endParaRPr sz="975" dirty="0"/>
          </a:p>
          <a:p>
            <a:pPr marL="4763" indent="-4763">
              <a:buClr>
                <a:schemeClr val="dk1"/>
              </a:buClr>
              <a:buSzPts val="1700"/>
              <a:buFont typeface="Arial"/>
              <a:buChar char="•"/>
            </a:pPr>
            <a:r>
              <a:rPr lang="pt-BR" sz="1275" dirty="0" err="1">
                <a:solidFill>
                  <a:schemeClr val="dk1"/>
                </a:solidFill>
              </a:rPr>
              <a:t>AGHUse</a:t>
            </a:r>
            <a:r>
              <a:rPr lang="pt-BR" sz="1275" dirty="0">
                <a:solidFill>
                  <a:schemeClr val="dk1"/>
                </a:solidFill>
              </a:rPr>
              <a:t> (2014) </a:t>
            </a:r>
            <a:endParaRPr sz="975" dirty="0"/>
          </a:p>
          <a:p>
            <a:pPr>
              <a:buSzPts val="1800"/>
            </a:pPr>
            <a:endParaRPr sz="1350" dirty="0">
              <a:solidFill>
                <a:schemeClr val="dk1"/>
              </a:solidFill>
            </a:endParaRPr>
          </a:p>
        </p:txBody>
      </p:sp>
      <p:sp>
        <p:nvSpPr>
          <p:cNvPr id="318" name="Google Shape;318;p6"/>
          <p:cNvSpPr/>
          <p:nvPr/>
        </p:nvSpPr>
        <p:spPr>
          <a:xfrm>
            <a:off x="457200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19" name="Google Shape;319;p6"/>
          <p:cNvSpPr/>
          <p:nvPr/>
        </p:nvSpPr>
        <p:spPr>
          <a:xfrm>
            <a:off x="265683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3" name="Google Shape;323;p6"/>
          <p:cNvSpPr txBox="1"/>
          <p:nvPr/>
        </p:nvSpPr>
        <p:spPr>
          <a:xfrm>
            <a:off x="7758806" y="2511058"/>
            <a:ext cx="1130850" cy="946383"/>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68569" tIns="34275" rIns="68569" bIns="34275" anchor="t" anchorCtr="0">
            <a:spAutoFit/>
          </a:bodyPr>
          <a:lstStyle/>
          <a:p>
            <a:pPr>
              <a:buSzPts val="1600"/>
            </a:pPr>
            <a:r>
              <a:rPr lang="pt-BR" sz="1125" b="1">
                <a:solidFill>
                  <a:schemeClr val="accent1"/>
                </a:solidFill>
              </a:rPr>
              <a:t>INclusão deNovos </a:t>
            </a:r>
            <a:endParaRPr sz="975"/>
          </a:p>
          <a:p>
            <a:pPr>
              <a:buSzPts val="1600"/>
            </a:pPr>
            <a:r>
              <a:rPr lang="pt-BR" sz="1125" b="1">
                <a:solidFill>
                  <a:schemeClr val="accent1"/>
                </a:solidFill>
              </a:rPr>
              <a:t>Módulos</a:t>
            </a:r>
            <a:endParaRPr sz="975"/>
          </a:p>
          <a:p>
            <a:pPr>
              <a:buSzPts val="1600"/>
            </a:pPr>
            <a:r>
              <a:rPr lang="pt-BR" sz="1125" b="1">
                <a:solidFill>
                  <a:schemeClr val="accent1"/>
                </a:solidFill>
              </a:rPr>
              <a:t>e </a:t>
            </a:r>
            <a:endParaRPr sz="975"/>
          </a:p>
          <a:p>
            <a:pPr>
              <a:buSzPts val="1600"/>
            </a:pPr>
            <a:r>
              <a:rPr lang="pt-BR" sz="1125" b="1">
                <a:solidFill>
                  <a:schemeClr val="accent1"/>
                </a:solidFill>
              </a:rPr>
              <a:t>atualizaçõe</a:t>
            </a:r>
            <a:r>
              <a:rPr lang="pt-BR" sz="1200" b="1">
                <a:solidFill>
                  <a:schemeClr val="accent1"/>
                </a:solidFill>
              </a:rPr>
              <a:t>s</a:t>
            </a:r>
            <a:endParaRPr sz="1050"/>
          </a:p>
        </p:txBody>
      </p:sp>
      <p:sp>
        <p:nvSpPr>
          <p:cNvPr id="324" name="Google Shape;324;p6"/>
          <p:cNvSpPr/>
          <p:nvPr/>
        </p:nvSpPr>
        <p:spPr>
          <a:xfrm>
            <a:off x="6120206" y="1958344"/>
            <a:ext cx="2925900" cy="2052000"/>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
        <p:nvSpPr>
          <p:cNvPr id="325" name="Google Shape;325;p6"/>
          <p:cNvSpPr/>
          <p:nvPr/>
        </p:nvSpPr>
        <p:spPr>
          <a:xfrm>
            <a:off x="5847828" y="902289"/>
            <a:ext cx="1260675" cy="716625"/>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Tree>
    <p:extLst>
      <p:ext uri="{BB962C8B-B14F-4D97-AF65-F5344CB8AC3E}">
        <p14:creationId xmlns:p14="http://schemas.microsoft.com/office/powerpoint/2010/main" val="3983396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ight Triangle 10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Google Shape;101;p20"/>
          <p:cNvSpPr txBox="1">
            <a:spLocks noGrp="1"/>
          </p:cNvSpPr>
          <p:nvPr>
            <p:ph type="title"/>
          </p:nvPr>
        </p:nvSpPr>
        <p:spPr>
          <a:xfrm>
            <a:off x="963930" y="1050595"/>
            <a:ext cx="6056111" cy="1618489"/>
          </a:xfrm>
          <a:prstGeom prst="rect">
            <a:avLst/>
          </a:prstGeom>
        </p:spPr>
        <p:txBody>
          <a:bodyPr spcFirstLastPara="1" vert="horz" lIns="91440" tIns="45720" rIns="91440" bIns="45720" rtlCol="0" anchor="ctr" anchorCtr="0">
            <a:normAutofit/>
          </a:bodyPr>
          <a:lstStyle/>
          <a:p>
            <a:pPr defTabSz="914400">
              <a:spcBef>
                <a:spcPct val="0"/>
              </a:spcBef>
            </a:pPr>
            <a:r>
              <a:rPr lang="en-US" sz="3500" b="1" kern="1200">
                <a:solidFill>
                  <a:schemeClr val="tx1"/>
                </a:solidFill>
                <a:latin typeface="+mj-lt"/>
                <a:ea typeface="+mj-ea"/>
                <a:cs typeface="+mj-cs"/>
              </a:rPr>
              <a:t>Mais de 80 Hospitais e Membros da Comunidade de Desenvolvimento AGHUse</a:t>
            </a:r>
          </a:p>
        </p:txBody>
      </p:sp>
      <p:sp>
        <p:nvSpPr>
          <p:cNvPr id="102" name="Google Shape;102;p20"/>
          <p:cNvSpPr txBox="1">
            <a:spLocks noGrp="1"/>
          </p:cNvSpPr>
          <p:nvPr>
            <p:ph type="body" idx="1"/>
          </p:nvPr>
        </p:nvSpPr>
        <p:spPr>
          <a:xfrm>
            <a:off x="963930" y="2669085"/>
            <a:ext cx="6721660" cy="3100780"/>
          </a:xfrm>
          <a:prstGeom prst="rect">
            <a:avLst/>
          </a:prstGeom>
        </p:spPr>
        <p:txBody>
          <a:bodyPr spcFirstLastPara="1" vert="horz" lIns="91440" tIns="45720" rIns="91440" bIns="45720" rtlCol="0" anchor="t" anchorCtr="0">
            <a:normAutofit fontScale="92500" lnSpcReduction="10000"/>
          </a:bodyPr>
          <a:lstStyle/>
          <a:p>
            <a:pPr marL="63500" indent="0" defTabSz="914400">
              <a:spcBef>
                <a:spcPts val="500"/>
              </a:spcBef>
              <a:buClr>
                <a:srgbClr val="6AA84F"/>
              </a:buClr>
              <a:buSzPts val="2000"/>
              <a:buNone/>
            </a:pPr>
            <a:r>
              <a:rPr lang="en-US" sz="2000" b="1" dirty="0"/>
              <a:t>Ex:</a:t>
            </a:r>
          </a:p>
          <a:p>
            <a:pPr marL="647700" indent="-228600" defTabSz="914400">
              <a:spcBef>
                <a:spcPts val="500"/>
              </a:spcBef>
              <a:buClr>
                <a:srgbClr val="6AA84F"/>
              </a:buClr>
              <a:buSzPts val="2000"/>
              <a:buFont typeface="Arial" panose="020B0604020202020204" pitchFamily="34" charset="0"/>
              <a:buChar char="•"/>
            </a:pPr>
            <a:r>
              <a:rPr lang="en-US" sz="2000" dirty="0"/>
              <a:t>Hospital de </a:t>
            </a:r>
            <a:r>
              <a:rPr lang="en-US" sz="2000" dirty="0" err="1"/>
              <a:t>Clínicas</a:t>
            </a:r>
            <a:r>
              <a:rPr lang="en-US" sz="2000" dirty="0"/>
              <a:t> de Porto Alegre (</a:t>
            </a:r>
            <a:r>
              <a:rPr lang="en-US" sz="2000" b="1" dirty="0"/>
              <a:t>HCPA</a:t>
            </a:r>
            <a:r>
              <a:rPr lang="en-US" sz="2000" dirty="0"/>
              <a:t>)</a:t>
            </a:r>
          </a:p>
          <a:p>
            <a:pPr marL="647700" indent="-228600" defTabSz="914400">
              <a:buClr>
                <a:srgbClr val="6AA84F"/>
              </a:buClr>
              <a:buSzPts val="2000"/>
              <a:buFont typeface="Arial" panose="020B0604020202020204" pitchFamily="34" charset="0"/>
              <a:buChar char="•"/>
            </a:pPr>
            <a:r>
              <a:rPr lang="en-US" sz="2000" dirty="0" err="1"/>
              <a:t>Exército</a:t>
            </a:r>
            <a:r>
              <a:rPr lang="en-US" sz="2000" dirty="0"/>
              <a:t> </a:t>
            </a:r>
            <a:r>
              <a:rPr lang="en-US" sz="2000" dirty="0" err="1"/>
              <a:t>Brasileiro</a:t>
            </a:r>
            <a:r>
              <a:rPr lang="en-US" sz="2000" dirty="0"/>
              <a:t> (</a:t>
            </a:r>
            <a:r>
              <a:rPr lang="en-US" sz="2000" b="1" dirty="0"/>
              <a:t>EB</a:t>
            </a:r>
            <a:r>
              <a:rPr lang="en-US" sz="2000" dirty="0"/>
              <a:t>) </a:t>
            </a:r>
          </a:p>
          <a:p>
            <a:pPr marL="647700" indent="-228600" defTabSz="914400">
              <a:buClr>
                <a:srgbClr val="6AA84F"/>
              </a:buClr>
              <a:buSzPts val="2000"/>
              <a:buFont typeface="Arial" panose="020B0604020202020204" pitchFamily="34" charset="0"/>
              <a:buChar char="•"/>
            </a:pPr>
            <a:r>
              <a:rPr lang="en-US" sz="2000" dirty="0" err="1"/>
              <a:t>Força</a:t>
            </a:r>
            <a:r>
              <a:rPr lang="en-US" sz="2000" dirty="0"/>
              <a:t> Aérea </a:t>
            </a:r>
            <a:r>
              <a:rPr lang="en-US" sz="2000" dirty="0" err="1"/>
              <a:t>Brasileira</a:t>
            </a:r>
            <a:r>
              <a:rPr lang="en-US" sz="2000" dirty="0"/>
              <a:t> (</a:t>
            </a:r>
            <a:r>
              <a:rPr lang="en-US" sz="2000" b="1" dirty="0"/>
              <a:t>FAB</a:t>
            </a:r>
            <a:r>
              <a:rPr lang="en-US" sz="2000" dirty="0"/>
              <a:t>)</a:t>
            </a:r>
          </a:p>
          <a:p>
            <a:pPr marL="647700" indent="-228600" defTabSz="914400">
              <a:buClr>
                <a:srgbClr val="6AA84F"/>
              </a:buClr>
              <a:buSzPts val="2000"/>
              <a:buFont typeface="Arial" panose="020B0604020202020204" pitchFamily="34" charset="0"/>
              <a:buChar char="•"/>
            </a:pPr>
            <a:r>
              <a:rPr lang="en-US" sz="2000" dirty="0" err="1"/>
              <a:t>Marinha</a:t>
            </a:r>
            <a:r>
              <a:rPr lang="en-US" sz="2000" dirty="0"/>
              <a:t> do </a:t>
            </a:r>
            <a:r>
              <a:rPr lang="en-US" sz="2000" dirty="0" err="1"/>
              <a:t>Brasil</a:t>
            </a:r>
            <a:r>
              <a:rPr lang="en-US" sz="2000" b="1" dirty="0"/>
              <a:t> </a:t>
            </a:r>
            <a:r>
              <a:rPr lang="en-US" sz="2000" dirty="0"/>
              <a:t>(</a:t>
            </a:r>
            <a:r>
              <a:rPr lang="en-US" sz="2000" b="1" dirty="0"/>
              <a:t>MB</a:t>
            </a:r>
            <a:r>
              <a:rPr lang="en-US" sz="2000" dirty="0"/>
              <a:t>)</a:t>
            </a:r>
          </a:p>
          <a:p>
            <a:pPr marL="647700" indent="-228600" defTabSz="914400">
              <a:buClr>
                <a:srgbClr val="6AA84F"/>
              </a:buClr>
              <a:buSzPts val="2000"/>
              <a:buFont typeface="Arial" panose="020B0604020202020204" pitchFamily="34" charset="0"/>
              <a:buChar char="•"/>
            </a:pPr>
            <a:r>
              <a:rPr lang="en-US" sz="2000" dirty="0" err="1"/>
              <a:t>Universidade</a:t>
            </a:r>
            <a:r>
              <a:rPr lang="en-US" sz="2000" dirty="0"/>
              <a:t> </a:t>
            </a:r>
            <a:r>
              <a:rPr lang="en-US" sz="2000" dirty="0" err="1"/>
              <a:t>Estadual</a:t>
            </a:r>
            <a:r>
              <a:rPr lang="en-US" sz="2000" dirty="0"/>
              <a:t> de Campinas (</a:t>
            </a:r>
            <a:r>
              <a:rPr lang="en-US" sz="2000" b="1" dirty="0"/>
              <a:t>UNICAMP</a:t>
            </a:r>
            <a:r>
              <a:rPr lang="en-US" sz="2000" dirty="0"/>
              <a:t>)</a:t>
            </a:r>
          </a:p>
          <a:p>
            <a:pPr marL="647700" indent="-228600" defTabSz="914400">
              <a:buClr>
                <a:srgbClr val="6AA84F"/>
              </a:buClr>
              <a:buSzPts val="2000"/>
              <a:buFont typeface="Arial" panose="020B0604020202020204" pitchFamily="34" charset="0"/>
              <a:buChar char="•"/>
            </a:pPr>
            <a:r>
              <a:rPr lang="en-US" sz="2000" dirty="0" err="1"/>
              <a:t>Universidade</a:t>
            </a:r>
            <a:r>
              <a:rPr lang="en-US" sz="2000" dirty="0"/>
              <a:t> Federal do Rio de Janeiro (</a:t>
            </a:r>
            <a:r>
              <a:rPr lang="en-US" sz="2000" b="1" dirty="0"/>
              <a:t>UFRJ</a:t>
            </a:r>
            <a:r>
              <a:rPr lang="en-US" sz="2000" dirty="0"/>
              <a:t>)</a:t>
            </a:r>
          </a:p>
          <a:p>
            <a:pPr marL="647700" indent="-228600" defTabSz="914400">
              <a:buClr>
                <a:srgbClr val="6AA84F"/>
              </a:buClr>
              <a:buSzPts val="2000"/>
              <a:buFont typeface="Arial" panose="020B0604020202020204" pitchFamily="34" charset="0"/>
              <a:buChar char="•"/>
            </a:pPr>
            <a:r>
              <a:rPr lang="en-US" sz="2000" dirty="0" err="1"/>
              <a:t>Universidade</a:t>
            </a:r>
            <a:r>
              <a:rPr lang="en-US" sz="2000" dirty="0"/>
              <a:t> Federal do Rio Grande do Sul (</a:t>
            </a:r>
            <a:r>
              <a:rPr lang="en-US" sz="2000" b="1" dirty="0"/>
              <a:t>UFRGS</a:t>
            </a:r>
            <a:r>
              <a:rPr lang="en-US" sz="2000" dirty="0"/>
              <a:t>)</a:t>
            </a:r>
          </a:p>
          <a:p>
            <a:pPr marL="647700" indent="-228600" defTabSz="914400">
              <a:buClr>
                <a:srgbClr val="6AA84F"/>
              </a:buClr>
              <a:buSzPts val="2000"/>
              <a:buFont typeface="Arial" panose="020B0604020202020204" pitchFamily="34" charset="0"/>
              <a:buChar char="•"/>
            </a:pPr>
            <a:r>
              <a:rPr lang="en-US" sz="2000" dirty="0" err="1"/>
              <a:t>Secretaria</a:t>
            </a:r>
            <a:r>
              <a:rPr lang="en-US" sz="2000" dirty="0"/>
              <a:t> de </a:t>
            </a:r>
            <a:r>
              <a:rPr lang="en-US" sz="2000" dirty="0" err="1"/>
              <a:t>Saúde</a:t>
            </a:r>
            <a:r>
              <a:rPr lang="en-US" sz="2000" dirty="0"/>
              <a:t> do Estado da Bahia (</a:t>
            </a:r>
            <a:r>
              <a:rPr lang="en-US" sz="2000" b="1" dirty="0"/>
              <a:t>SESAB</a:t>
            </a:r>
            <a:r>
              <a:rPr lang="en-US" sz="2000" dirty="0"/>
              <a:t>)</a:t>
            </a:r>
          </a:p>
          <a:p>
            <a:pPr marL="647700" indent="-228600" defTabSz="914400">
              <a:buClr>
                <a:srgbClr val="6AA84F"/>
              </a:buClr>
              <a:buSzPts val="2000"/>
              <a:buFont typeface="Arial" panose="020B0604020202020204" pitchFamily="34" charset="0"/>
              <a:buChar char="•"/>
            </a:pPr>
            <a:r>
              <a:rPr lang="en-US" sz="2000" dirty="0" err="1"/>
              <a:t>Secretaria</a:t>
            </a:r>
            <a:r>
              <a:rPr lang="en-US" sz="2000" dirty="0"/>
              <a:t> de Estado de </a:t>
            </a:r>
            <a:r>
              <a:rPr lang="en-US" sz="2000" dirty="0" err="1"/>
              <a:t>Saúde</a:t>
            </a:r>
            <a:r>
              <a:rPr lang="en-US" sz="2000" dirty="0"/>
              <a:t> de Mato Grosso (</a:t>
            </a:r>
            <a:r>
              <a:rPr lang="en-US" sz="2000" b="1" dirty="0"/>
              <a:t>SES-MT</a:t>
            </a:r>
            <a:r>
              <a:rPr lang="en-US" sz="2000" dirty="0"/>
              <a:t>)</a:t>
            </a:r>
          </a:p>
          <a:p>
            <a:pPr marL="647700" indent="-228600" defTabSz="914400">
              <a:buClr>
                <a:schemeClr val="accent6"/>
              </a:buClr>
              <a:buSzPts val="2000"/>
              <a:buFont typeface="Arial" panose="020B0604020202020204" pitchFamily="34" charset="0"/>
              <a:buChar char="•"/>
            </a:pPr>
            <a:r>
              <a:rPr lang="en-US" sz="2000" b="1" i="1" dirty="0" err="1"/>
              <a:t>Iniciando</a:t>
            </a:r>
            <a:r>
              <a:rPr lang="en-US" sz="2000" b="1" i="1" dirty="0"/>
              <a:t> Unimed Central de </a:t>
            </a:r>
            <a:r>
              <a:rPr lang="en-US" sz="2000" b="1" i="1" dirty="0" err="1"/>
              <a:t>Servicos</a:t>
            </a:r>
            <a:r>
              <a:rPr lang="en-US" sz="2000" b="1" i="1" dirty="0"/>
              <a:t>-RS, Rondônia, Ceará,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121657"/>
            <a:ext cx="8520600" cy="781168"/>
          </a:xfrm>
          <a:prstGeom prst="rect">
            <a:avLst/>
          </a:prstGeom>
        </p:spPr>
        <p:txBody>
          <a:bodyPr spcFirstLastPara="1" vert="horz" wrap="square" lIns="91425" tIns="91425" rIns="91425" bIns="91425" rtlCol="0" anchor="t" anchorCtr="0">
            <a:noAutofit/>
          </a:bodyPr>
          <a:lstStyle/>
          <a:p>
            <a:r>
              <a:rPr lang="pt-BR" sz="6600" b="1" dirty="0"/>
              <a:t>Notícias</a:t>
            </a:r>
            <a:endParaRPr sz="6600" b="1" dirty="0"/>
          </a:p>
        </p:txBody>
      </p:sp>
      <p:sp>
        <p:nvSpPr>
          <p:cNvPr id="108" name="Google Shape;108;p21"/>
          <p:cNvSpPr txBox="1">
            <a:spLocks noGrp="1"/>
          </p:cNvSpPr>
          <p:nvPr>
            <p:ph type="body" idx="1"/>
          </p:nvPr>
        </p:nvSpPr>
        <p:spPr>
          <a:xfrm>
            <a:off x="393538" y="1053296"/>
            <a:ext cx="8438761" cy="5405377"/>
          </a:xfrm>
          <a:prstGeom prst="rect">
            <a:avLst/>
          </a:prstGeom>
        </p:spPr>
        <p:txBody>
          <a:bodyPr spcFirstLastPara="1" vert="horz" wrap="square" lIns="91425" tIns="91425" rIns="91425" bIns="91425" rtlCol="0" anchor="t" anchorCtr="0">
            <a:normAutofit/>
          </a:bodyPr>
          <a:lstStyle/>
          <a:p>
            <a:pPr marL="342900" algn="just">
              <a:lnSpc>
                <a:spcPct val="100000"/>
              </a:lnSpc>
              <a:buFont typeface="+mj-lt"/>
              <a:buAutoNum type="arabicPeriod"/>
            </a:pPr>
            <a:r>
              <a:rPr lang="pt-BR" sz="1400" b="1" dirty="0">
                <a:highlight>
                  <a:srgbClr val="FFFFFF"/>
                </a:highlight>
              </a:rPr>
              <a:t>Postado em </a:t>
            </a:r>
            <a:r>
              <a:rPr lang="pt-BR" sz="1400" b="1" dirty="0">
                <a:highlight>
                  <a:srgbClr val="FFFFFF"/>
                </a:highlight>
                <a:uFill>
                  <a:noFill/>
                </a:uFill>
                <a:hlinkClick r:id="rId3">
                  <a:extLst>
                    <a:ext uri="{A12FA001-AC4F-418D-AE19-62706E023703}">
                      <ahyp:hlinkClr xmlns:ahyp="http://schemas.microsoft.com/office/drawing/2018/hyperlinkcolor" val="tx"/>
                    </a:ext>
                  </a:extLst>
                </a:hlinkClick>
              </a:rPr>
              <a:t>8 de julho de 2024</a:t>
            </a:r>
            <a:r>
              <a:rPr lang="pt-BR" sz="1400" b="1" dirty="0">
                <a:highlight>
                  <a:srgbClr val="FFFFFF"/>
                </a:highlight>
              </a:rPr>
              <a:t> por </a:t>
            </a:r>
            <a:r>
              <a:rPr lang="pt-BR" sz="1400" b="1" dirty="0">
                <a:highlight>
                  <a:srgbClr val="FFFFFF"/>
                </a:highlight>
                <a:uFill>
                  <a:noFill/>
                </a:uFill>
                <a:hlinkClick r:id="rId4">
                  <a:extLst>
                    <a:ext uri="{A12FA001-AC4F-418D-AE19-62706E023703}">
                      <ahyp:hlinkClr xmlns:ahyp="http://schemas.microsoft.com/office/drawing/2018/hyperlinkcolor" val="tx"/>
                    </a:ext>
                  </a:extLst>
                </a:hlinkClick>
              </a:rPr>
              <a:t>Edimilson </a:t>
            </a:r>
            <a:r>
              <a:rPr lang="pt-BR" sz="1400" b="1" dirty="0" err="1">
                <a:highlight>
                  <a:srgbClr val="FFFFFF"/>
                </a:highlight>
                <a:uFill>
                  <a:noFill/>
                </a:uFill>
                <a:hlinkClick r:id="rId4">
                  <a:extLst>
                    <a:ext uri="{A12FA001-AC4F-418D-AE19-62706E023703}">
                      <ahyp:hlinkClr xmlns:ahyp="http://schemas.microsoft.com/office/drawing/2018/hyperlinkcolor" val="tx"/>
                    </a:ext>
                  </a:extLst>
                </a:hlinkClick>
              </a:rPr>
              <a:t>Montalti</a:t>
            </a:r>
            <a:r>
              <a:rPr lang="pt-BR" sz="1400" b="1" dirty="0">
                <a:highlight>
                  <a:srgbClr val="FFFFFF"/>
                </a:highlight>
                <a:uFill>
                  <a:noFill/>
                </a:uFill>
              </a:rPr>
              <a:t> - </a:t>
            </a:r>
            <a:r>
              <a:rPr lang="pt-BR" sz="1400" b="1" u="sng" dirty="0">
                <a:highlight>
                  <a:srgbClr val="FFFFFF"/>
                </a:highlight>
              </a:rPr>
              <a:t>Resumo: </a:t>
            </a:r>
            <a:r>
              <a:rPr lang="pt-BR" sz="1400" dirty="0">
                <a:highlight>
                  <a:srgbClr val="FFFFFF"/>
                </a:highlight>
              </a:rPr>
              <a:t>O Hospital de Clínicas (HC) da Unicamp recebeu assessora de gabinete da área de Saúde Digital da Secretaria Estadual de Saúde (SES) de São Paulo, acompanhada de uma equipe de assessores técnicos e representantes de outros sete hospitais do Estado de São Paulo para conhecer as funcionalidades do </a:t>
            </a:r>
            <a:r>
              <a:rPr lang="pt-BR" sz="1400" dirty="0" err="1">
                <a:highlight>
                  <a:srgbClr val="FFFFFF"/>
                </a:highlight>
              </a:rPr>
              <a:t>AGHUse</a:t>
            </a:r>
            <a:r>
              <a:rPr lang="pt-BR" sz="1400" dirty="0">
                <a:highlight>
                  <a:srgbClr val="FFFFFF"/>
                </a:highlight>
              </a:rPr>
              <a:t>. </a:t>
            </a:r>
          </a:p>
          <a:p>
            <a:pPr marL="457200" lvl="1" indent="0" algn="just">
              <a:lnSpc>
                <a:spcPct val="100000"/>
              </a:lnSpc>
              <a:buNone/>
            </a:pPr>
            <a:r>
              <a:rPr lang="pt-BR" sz="1300" u="sng" dirty="0">
                <a:hlinkClick r:id="rId3">
                  <a:extLst>
                    <a:ext uri="{A12FA001-AC4F-418D-AE19-62706E023703}">
                      <ahyp:hlinkClr xmlns:ahyp="http://schemas.microsoft.com/office/drawing/2018/hyperlinkcolor" val="tx"/>
                    </a:ext>
                  </a:extLst>
                </a:hlinkClick>
              </a:rPr>
              <a:t>https://hc.unicamp.br/newsite_noticia_643_hc-apresenta-aghuse-para-representante-da-secretaria-de-estado-da-saude/</a:t>
            </a:r>
            <a:endParaRPr lang="pt-BR" sz="1300" u="sng" dirty="0"/>
          </a:p>
          <a:p>
            <a:pPr marL="342900" algn="just">
              <a:lnSpc>
                <a:spcPct val="100000"/>
              </a:lnSpc>
              <a:buFont typeface="+mj-lt"/>
              <a:buAutoNum type="arabicPeriod"/>
            </a:pPr>
            <a:endParaRPr sz="1600" b="1" u="sng" dirty="0"/>
          </a:p>
          <a:p>
            <a:pPr marL="342900" algn="just">
              <a:buFont typeface="+mj-lt"/>
              <a:buAutoNum type="arabicPeriod"/>
            </a:pPr>
            <a:r>
              <a:rPr lang="pt-BR" sz="1400" b="1" i="1" dirty="0">
                <a:highlight>
                  <a:srgbClr val="FFFFFF"/>
                </a:highlight>
              </a:rPr>
              <a:t>27 de setembro, 2024 - </a:t>
            </a:r>
            <a:r>
              <a:rPr lang="pt-BR" sz="1400" b="1" u="sng" dirty="0">
                <a:highlight>
                  <a:srgbClr val="FFFFFF"/>
                </a:highlight>
              </a:rPr>
              <a:t>Resumo: </a:t>
            </a:r>
            <a:r>
              <a:rPr lang="pt-BR" sz="1400" dirty="0">
                <a:highlight>
                  <a:srgbClr val="FFFFFF"/>
                </a:highlight>
              </a:rPr>
              <a:t>A </a:t>
            </a:r>
            <a:r>
              <a:rPr lang="pt-BR" sz="1400" b="1" dirty="0">
                <a:highlight>
                  <a:srgbClr val="FFFFFF"/>
                </a:highlight>
              </a:rPr>
              <a:t>Unimed Central de Serviços e a Unimed Federação do Estado de Santa Catarina </a:t>
            </a:r>
            <a:r>
              <a:rPr lang="pt-BR" sz="1400" dirty="0">
                <a:highlight>
                  <a:srgbClr val="FFFFFF"/>
                </a:highlight>
              </a:rPr>
              <a:t>estiveram visitando o H</a:t>
            </a:r>
            <a:r>
              <a:rPr lang="pt-BR" sz="1400" b="1" dirty="0">
                <a:highlight>
                  <a:srgbClr val="FFFFFF"/>
                </a:highlight>
              </a:rPr>
              <a:t>ospital de Clínicas de Porto Alegre (HCPA), no dia 25 de setembro, </a:t>
            </a:r>
            <a:r>
              <a:rPr lang="pt-BR" sz="1400" dirty="0">
                <a:highlight>
                  <a:srgbClr val="FFFFFF"/>
                </a:highlight>
              </a:rPr>
              <a:t>para conhecer a o sistema Aplicativos para Gestão dos Hospitais Universitários (</a:t>
            </a:r>
            <a:r>
              <a:rPr lang="pt-BR" sz="1400" dirty="0" err="1">
                <a:highlight>
                  <a:srgbClr val="FFFFFF"/>
                </a:highlight>
              </a:rPr>
              <a:t>AGHUse</a:t>
            </a:r>
            <a:r>
              <a:rPr lang="pt-BR" sz="1400" dirty="0">
                <a:highlight>
                  <a:srgbClr val="FFFFFF"/>
                </a:highlight>
              </a:rPr>
              <a:t>).</a:t>
            </a:r>
          </a:p>
          <a:p>
            <a:pPr marL="482600" lvl="1" indent="0" algn="just">
              <a:buNone/>
            </a:pPr>
            <a:r>
              <a:rPr lang="pt-BR" sz="1100" dirty="0">
                <a:highlight>
                  <a:srgbClr val="FFFFFF"/>
                </a:highlight>
              </a:rPr>
              <a:t> </a:t>
            </a:r>
            <a:r>
              <a:rPr lang="pt-BR" sz="1300" u="sng" dirty="0">
                <a:hlinkClick r:id="rId5">
                  <a:extLst>
                    <a:ext uri="{A12FA001-AC4F-418D-AE19-62706E023703}">
                      <ahyp:hlinkClr xmlns:ahyp="http://schemas.microsoft.com/office/drawing/2018/hyperlinkcolor" val="tx"/>
                    </a:ext>
                  </a:extLst>
                </a:hlinkClick>
              </a:rPr>
              <a:t>https://www.unimed.coop.br/site/web/centralrs/-/unimed-central-e-unimed-santa-catarina-visitam-hospital-de-cl%C3%ADnicas-para-conhecer-o-sistema-aghuse</a:t>
            </a:r>
            <a:endParaRPr lang="pt-BR" sz="1300" u="sng" dirty="0"/>
          </a:p>
          <a:p>
            <a:pPr marL="342900">
              <a:spcBef>
                <a:spcPts val="1200"/>
              </a:spcBef>
              <a:buFont typeface="+mj-lt"/>
              <a:buAutoNum type="arabicPeriod"/>
            </a:pPr>
            <a:r>
              <a:rPr lang="pt-BR" sz="1400" b="1" i="1" dirty="0">
                <a:highlight>
                  <a:srgbClr val="FFFFFF"/>
                </a:highlight>
              </a:rPr>
              <a:t>Outras:</a:t>
            </a:r>
          </a:p>
          <a:p>
            <a:pPr marL="482600" lvl="1" indent="0">
              <a:spcBef>
                <a:spcPts val="1200"/>
              </a:spcBef>
              <a:buNone/>
            </a:pPr>
            <a:r>
              <a:rPr lang="pt-BR" sz="1100" b="1" i="1" dirty="0">
                <a:highlight>
                  <a:srgbClr val="FFFFFF"/>
                </a:highlight>
                <a:hlinkClick r:id="rId6">
                  <a:extLst>
                    <a:ext uri="{A12FA001-AC4F-418D-AE19-62706E023703}">
                      <ahyp:hlinkClr xmlns:ahyp="http://schemas.microsoft.com/office/drawing/2018/hyperlinkcolor" val="tx"/>
                    </a:ext>
                  </a:extLst>
                </a:hlinkClick>
              </a:rPr>
              <a:t>https://www.gov.br/ebserh/pt-br/governanca/plataformas-e-tecnologias/aghu</a:t>
            </a:r>
            <a:endParaRPr lang="pt-BR" sz="1100" b="1" i="1" dirty="0">
              <a:highlight>
                <a:srgbClr val="FFFFFF"/>
              </a:highlight>
            </a:endParaRPr>
          </a:p>
          <a:p>
            <a:pPr marL="457200" lvl="1" indent="0">
              <a:spcBef>
                <a:spcPts val="1200"/>
              </a:spcBef>
              <a:buNone/>
            </a:pPr>
            <a:r>
              <a:rPr lang="pt-BR" sz="1100" b="1" i="1" dirty="0">
                <a:highlight>
                  <a:srgbClr val="FFFFFF"/>
                </a:highlight>
                <a:hlinkClick r:id="rId7">
                  <a:extLst>
                    <a:ext uri="{A12FA001-AC4F-418D-AE19-62706E023703}">
                      <ahyp:hlinkClr xmlns:ahyp="http://schemas.microsoft.com/office/drawing/2018/hyperlinkcolor" val="tx"/>
                    </a:ext>
                  </a:extLst>
                </a:hlinkClick>
              </a:rPr>
              <a:t>https://www.hcpa.edu.br/3792-hcpa-e-reconhecido-por-parceria-com-a-unimed-porto-alegre</a:t>
            </a:r>
            <a:endParaRPr lang="pt-BR" sz="1100" b="1" i="1" dirty="0">
              <a:highlight>
                <a:srgbClr val="FFFFFF"/>
              </a:highlight>
            </a:endParaRPr>
          </a:p>
          <a:p>
            <a:pPr marL="457200" lvl="1" indent="0">
              <a:spcBef>
                <a:spcPts val="1200"/>
              </a:spcBef>
              <a:buNone/>
            </a:pPr>
            <a:r>
              <a:rPr lang="pt-BR" sz="1100" b="1" i="1" dirty="0">
                <a:highlight>
                  <a:srgbClr val="FFFFFF"/>
                </a:highlight>
                <a:hlinkClick r:id="rId8">
                  <a:extLst>
                    <a:ext uri="{A12FA001-AC4F-418D-AE19-62706E023703}">
                      <ahyp:hlinkClr xmlns:ahyp="http://schemas.microsoft.com/office/drawing/2018/hyperlinkcolor" val="tx"/>
                    </a:ext>
                  </a:extLst>
                </a:hlinkClick>
              </a:rPr>
              <a:t>https://www.unimed.coop.br/site/web/centralrs/-/unimeds-visitam-unicamp-para-conhecer-o-funcionamento-do-sistema-hospitalar-aghuse</a:t>
            </a:r>
            <a:endParaRPr lang="pt-BR" sz="1100" b="1" i="1" dirty="0">
              <a:highlight>
                <a:srgbClr val="FFFFFF"/>
              </a:highlight>
            </a:endParaRPr>
          </a:p>
          <a:p>
            <a:pPr marL="457200" lvl="1" indent="0">
              <a:spcBef>
                <a:spcPts val="1200"/>
              </a:spcBef>
              <a:buNone/>
            </a:pPr>
            <a:r>
              <a:rPr lang="pt-BR" sz="1100" b="1" i="1" dirty="0">
                <a:highlight>
                  <a:srgbClr val="FFFFFF"/>
                </a:highlight>
                <a:hlinkClick r:id="rId9">
                  <a:extLst>
                    <a:ext uri="{A12FA001-AC4F-418D-AE19-62706E023703}">
                      <ahyp:hlinkClr xmlns:ahyp="http://schemas.microsoft.com/office/drawing/2018/hyperlinkcolor" val="tx"/>
                    </a:ext>
                  </a:extLst>
                </a:hlinkClick>
              </a:rPr>
              <a:t>https://www.unimed.coop.br/site/web/centralrs/-/unimed-central-e-unimed-nordeste-rs-conhecem-o-aghuse-do-hospital-de-cl%C3%ADnicas-1</a:t>
            </a:r>
            <a:endParaRPr lang="pt-BR" sz="1100" b="1" i="1" dirty="0">
              <a:highlight>
                <a:srgbClr val="FFFFFF"/>
              </a:highlight>
            </a:endParaRPr>
          </a:p>
          <a:p>
            <a:pPr marL="457200" lvl="1" indent="0">
              <a:spcBef>
                <a:spcPts val="1200"/>
              </a:spcBef>
              <a:buNone/>
            </a:pPr>
            <a:r>
              <a:rPr lang="pt-BR" sz="1100" b="1" i="1" dirty="0">
                <a:highlight>
                  <a:srgbClr val="FFFFFF"/>
                </a:highlight>
                <a:hlinkClick r:id="rId10">
                  <a:extLst>
                    <a:ext uri="{A12FA001-AC4F-418D-AE19-62706E023703}">
                      <ahyp:hlinkClr xmlns:ahyp="http://schemas.microsoft.com/office/drawing/2018/hyperlinkcolor" val="tx"/>
                    </a:ext>
                  </a:extLst>
                </a:hlinkClick>
              </a:rPr>
              <a:t>https://www.hcpa.edu.br/3546-representantes-da-unimed-nordeste-e-unimed-central-de-servicos-rs-conhecem-o-aghuse</a:t>
            </a:r>
            <a:endParaRPr lang="pt-BR" sz="1100" b="1" i="1" dirty="0">
              <a:highlight>
                <a:srgbClr val="FFFFFF"/>
              </a:highlight>
            </a:endParaRPr>
          </a:p>
          <a:p>
            <a:pPr marL="457200" lvl="1" indent="0">
              <a:spcBef>
                <a:spcPts val="1200"/>
              </a:spcBef>
              <a:buNone/>
            </a:pPr>
            <a:endParaRPr sz="1100" b="1" i="1" dirty="0">
              <a:solidFill>
                <a:srgbClr val="777777"/>
              </a:solidFill>
              <a:highlight>
                <a:srgbClr val="FFFFFF"/>
              </a:highlight>
            </a:endParaRPr>
          </a:p>
          <a:p>
            <a:pPr marL="0" indent="0">
              <a:spcBef>
                <a:spcPts val="1200"/>
              </a:spcBef>
              <a:spcAft>
                <a:spcPts val="120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3500" b="1"/>
              <a:t>AGHUse </a:t>
            </a:r>
            <a:br>
              <a:rPr lang="pt-BR" sz="3500" b="1"/>
            </a:br>
            <a:r>
              <a:rPr lang="pt-BR" sz="3500" b="1"/>
              <a:t>Sistema Front Office de Saúde do  HCPA</a:t>
            </a:r>
          </a:p>
        </p:txBody>
      </p:sp>
      <p:sp>
        <p:nvSpPr>
          <p:cNvPr id="4" name="Espaço Reservado para Rodapé 3">
            <a:extLst>
              <a:ext uri="{FF2B5EF4-FFF2-40B4-BE49-F238E27FC236}">
                <a16:creationId xmlns:a16="http://schemas.microsoft.com/office/drawing/2014/main" id="{5C61E81F-EF02-3B17-22EC-DBFD20E9FAC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dirty="0"/>
              <a:t>• Software para gestão hospitalar, utilizado por grandes instituições no Brasil.</a:t>
            </a:r>
          </a:p>
          <a:p>
            <a:pPr marL="0" indent="0">
              <a:buNone/>
            </a:pPr>
            <a:r>
              <a:rPr lang="pt-BR" dirty="0"/>
              <a:t>• Módulos assistenciais: Prontuário, Internação, Cirurgias, Exames, Emergência, etc.</a:t>
            </a:r>
          </a:p>
          <a:p>
            <a:pPr marL="0" indent="0">
              <a:buNone/>
            </a:pPr>
            <a:r>
              <a:rPr lang="pt-BR" dirty="0"/>
              <a:t>• Módulos administrativos: Faturamento, Custos, Compras, Estoque, Manutenção.</a:t>
            </a:r>
          </a:p>
          <a:p>
            <a:pPr marL="0" indent="0">
              <a:buNone/>
            </a:pPr>
            <a:r>
              <a:rPr lang="pt-BR" dirty="0"/>
              <a:t>• Interoperabilidade com sistemas de gestão e certificação digital.</a:t>
            </a:r>
          </a:p>
          <a:p>
            <a:endParaRPr dirty="0"/>
          </a:p>
        </p:txBody>
      </p:sp>
    </p:spTree>
    <p:extLst>
      <p:ext uri="{BB962C8B-B14F-4D97-AF65-F5344CB8AC3E}">
        <p14:creationId xmlns:p14="http://schemas.microsoft.com/office/powerpoint/2010/main" val="171471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249D9F-2AD5-BA45-F189-A612826D8A6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23A119-BD3B-10BB-EEB4-634B54234E61}"/>
              </a:ext>
            </a:extLst>
          </p:cNvPr>
          <p:cNvSpPr>
            <a:spLocks noGrp="1"/>
          </p:cNvSpPr>
          <p:nvPr>
            <p:ph type="title"/>
          </p:nvPr>
        </p:nvSpPr>
        <p:spPr>
          <a:xfrm>
            <a:off x="481330" y="634965"/>
            <a:ext cx="6056111" cy="1618489"/>
          </a:xfrm>
        </p:spPr>
        <p:txBody>
          <a:bodyPr anchor="ctr">
            <a:normAutofit/>
          </a:bodyPr>
          <a:lstStyle/>
          <a:p>
            <a:r>
              <a:rPr lang="pt-BR" sz="6300" b="1" dirty="0"/>
              <a:t>Introdução</a:t>
            </a:r>
          </a:p>
        </p:txBody>
      </p:sp>
      <p:sp>
        <p:nvSpPr>
          <p:cNvPr id="3" name="Espaço Reservado para Conteúdo 2">
            <a:extLst>
              <a:ext uri="{FF2B5EF4-FFF2-40B4-BE49-F238E27FC236}">
                <a16:creationId xmlns:a16="http://schemas.microsoft.com/office/drawing/2014/main" id="{7D9A5385-5D2B-7364-759F-892641961619}"/>
              </a:ext>
            </a:extLst>
          </p:cNvPr>
          <p:cNvSpPr>
            <a:spLocks noGrp="1"/>
          </p:cNvSpPr>
          <p:nvPr>
            <p:ph idx="1"/>
          </p:nvPr>
        </p:nvSpPr>
        <p:spPr>
          <a:xfrm>
            <a:off x="648182" y="2065037"/>
            <a:ext cx="7789762" cy="3969581"/>
          </a:xfrm>
        </p:spPr>
        <p:txBody>
          <a:bodyPr anchor="t">
            <a:normAutofit/>
          </a:bodyPr>
          <a:lstStyle/>
          <a:p>
            <a:pPr algn="just">
              <a:buFontTx/>
              <a:buChar char="-"/>
            </a:pPr>
            <a:r>
              <a:rPr lang="pt-BR" sz="2400" b="1" dirty="0"/>
              <a:t>Importância do Sistema Front Office:</a:t>
            </a:r>
          </a:p>
          <a:p>
            <a:pPr marL="0" indent="0" algn="just">
              <a:buNone/>
            </a:pPr>
            <a:endParaRPr lang="pt-BR" sz="2400" dirty="0"/>
          </a:p>
          <a:p>
            <a:pPr marL="0" lvl="1" indent="0" algn="just">
              <a:buNone/>
            </a:pPr>
            <a:r>
              <a:rPr lang="pt-BR" sz="2400" dirty="0"/>
              <a:t>Centraliza informações, </a:t>
            </a:r>
            <a:r>
              <a:rPr lang="pt-BR" sz="2400" b="1" dirty="0"/>
              <a:t>otimiza a gestão de recursos, de leitos, insumos e prontuários eletrônicos</a:t>
            </a:r>
            <a:r>
              <a:rPr lang="pt-BR" sz="2400" dirty="0"/>
              <a:t>, garante a </a:t>
            </a:r>
            <a:r>
              <a:rPr lang="pt-BR" sz="2400" b="1" dirty="0"/>
              <a:t>segurança de dados e conformidade com a LGPD</a:t>
            </a:r>
            <a:r>
              <a:rPr lang="pt-BR" sz="2400" dirty="0"/>
              <a:t>, comunica com outras unidades de saúde e agiliza </a:t>
            </a:r>
            <a:r>
              <a:rPr lang="pt-BR" sz="2400" b="1" dirty="0"/>
              <a:t>diagnósticos e atendimentos</a:t>
            </a:r>
            <a:r>
              <a:rPr lang="pt-BR" sz="2400" dirty="0"/>
              <a:t>. </a:t>
            </a:r>
          </a:p>
        </p:txBody>
      </p:sp>
      <p:sp>
        <p:nvSpPr>
          <p:cNvPr id="4" name="Espaço Reservado para Rodapé 3">
            <a:extLst>
              <a:ext uri="{FF2B5EF4-FFF2-40B4-BE49-F238E27FC236}">
                <a16:creationId xmlns:a16="http://schemas.microsoft.com/office/drawing/2014/main" id="{5A290A7B-B020-235D-DDDA-8C2D5B95B5C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855481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7011027" cy="1618489"/>
          </a:xfrm>
        </p:spPr>
        <p:txBody>
          <a:bodyPr anchor="ctr">
            <a:normAutofit/>
          </a:bodyPr>
          <a:lstStyle/>
          <a:p>
            <a:r>
              <a:rPr lang="pt-BR" sz="3500" b="1" dirty="0" err="1"/>
              <a:t>AGHUse</a:t>
            </a:r>
            <a:r>
              <a:rPr lang="pt-BR" sz="3500" b="1" dirty="0"/>
              <a:t> Front Office Open </a:t>
            </a:r>
            <a:r>
              <a:rPr lang="pt-BR" sz="3500" b="1" dirty="0" err="1"/>
              <a:t>Source</a:t>
            </a:r>
            <a:br>
              <a:rPr lang="pt-BR" sz="3500" b="1" dirty="0"/>
            </a:br>
            <a:r>
              <a:rPr lang="pt-BR" sz="3500" b="1" dirty="0"/>
              <a:t>do  HCPA/POA</a:t>
            </a:r>
          </a:p>
        </p:txBody>
      </p:sp>
      <p:sp>
        <p:nvSpPr>
          <p:cNvPr id="4" name="Espaço Reservado para Rodapé 3">
            <a:extLst>
              <a:ext uri="{FF2B5EF4-FFF2-40B4-BE49-F238E27FC236}">
                <a16:creationId xmlns:a16="http://schemas.microsoft.com/office/drawing/2014/main" id="{5C61E81F-EF02-3B17-22EC-DBFD20E9FAC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a:t>• Software para gestão hospitalar, utilizado por grandes instituições no Brasil.</a:t>
            </a:r>
          </a:p>
          <a:p>
            <a:pPr marL="0" indent="0">
              <a:buNone/>
            </a:pPr>
            <a:r>
              <a:rPr lang="pt-BR"/>
              <a:t>• Módulos assistenciais: Prontuário, Internação, Cirurgias, Exames, Emergência, etc.</a:t>
            </a:r>
          </a:p>
          <a:p>
            <a:pPr marL="0" indent="0">
              <a:buNone/>
            </a:pPr>
            <a:r>
              <a:rPr lang="pt-BR"/>
              <a:t>• Módulos administrativos: Faturamento, Custos, Compras, Estoque, Manutenção.</a:t>
            </a:r>
          </a:p>
          <a:p>
            <a:pPr marL="0" indent="0">
              <a:buNone/>
            </a:pPr>
            <a:r>
              <a:rPr lang="pt-BR"/>
              <a:t>• Interoperabilidade com sistemas de gestão e certificação digital.</a:t>
            </a:r>
          </a:p>
          <a:p>
            <a:endParaRPr dirty="0"/>
          </a:p>
        </p:txBody>
      </p:sp>
    </p:spTree>
    <p:extLst>
      <p:ext uri="{BB962C8B-B14F-4D97-AF65-F5344CB8AC3E}">
        <p14:creationId xmlns:p14="http://schemas.microsoft.com/office/powerpoint/2010/main" val="468958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3000" b="1"/>
              <a:t>Empresa Credenciada Implantadora pelo HCPA/POA: SONDA </a:t>
            </a:r>
            <a:br>
              <a:rPr lang="pt-BR" sz="3000" b="1"/>
            </a:br>
            <a:r>
              <a:rPr lang="pt-BR" sz="3000" b="1"/>
              <a:t>Valores, Prazos e Condições:</a:t>
            </a:r>
          </a:p>
        </p:txBody>
      </p:sp>
      <p:sp>
        <p:nvSpPr>
          <p:cNvPr id="4" name="Espaço Reservado para Rodapé 3">
            <a:extLst>
              <a:ext uri="{FF2B5EF4-FFF2-40B4-BE49-F238E27FC236}">
                <a16:creationId xmlns:a16="http://schemas.microsoft.com/office/drawing/2014/main" id="{50978876-AF3F-541C-6FAE-68906EF5C2CF}"/>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graphicFrame>
        <p:nvGraphicFramePr>
          <p:cNvPr id="6" name="Content Placeholder 2">
            <a:extLst>
              <a:ext uri="{FF2B5EF4-FFF2-40B4-BE49-F238E27FC236}">
                <a16:creationId xmlns:a16="http://schemas.microsoft.com/office/drawing/2014/main" id="{77844A02-9C28-7F31-86A7-A1FE0C5D31B0}"/>
              </a:ext>
            </a:extLst>
          </p:cNvPr>
          <p:cNvGraphicFramePr>
            <a:graphicFrameLocks noGrp="1"/>
          </p:cNvGraphicFramePr>
          <p:nvPr>
            <p:ph idx="1"/>
            <p:extLst>
              <p:ext uri="{D42A27DB-BD31-4B8C-83A1-F6EECF244321}">
                <p14:modId xmlns:p14="http://schemas.microsoft.com/office/powerpoint/2010/main" val="3918020362"/>
              </p:ext>
            </p:extLst>
          </p:nvPr>
        </p:nvGraphicFramePr>
        <p:xfrm>
          <a:off x="963930" y="2921000"/>
          <a:ext cx="6056111" cy="2543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7348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5400" b="1" dirty="0"/>
              <a:t>Proposta Comercial Sonda </a:t>
            </a:r>
            <a:r>
              <a:rPr lang="pt-BR" sz="5400" b="1"/>
              <a:t>AGHUse</a:t>
            </a:r>
          </a:p>
        </p:txBody>
      </p:sp>
      <p:sp>
        <p:nvSpPr>
          <p:cNvPr id="4" name="Espaço Reservado para Rodapé 3">
            <a:extLst>
              <a:ext uri="{FF2B5EF4-FFF2-40B4-BE49-F238E27FC236}">
                <a16:creationId xmlns:a16="http://schemas.microsoft.com/office/drawing/2014/main" id="{54CC3D46-34A7-7454-63FD-DE83041D6605}"/>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900"/>
              <a:t>• Implantação do Sistema AGHUse em </a:t>
            </a:r>
            <a:r>
              <a:rPr lang="pt-BR" sz="1900" b="1"/>
              <a:t>2 hospitais e mais uma clínica </a:t>
            </a:r>
            <a:r>
              <a:rPr lang="pt-BR" sz="1900"/>
              <a:t>de especialidades da ALVF.</a:t>
            </a:r>
          </a:p>
          <a:p>
            <a:pPr marL="0" indent="0">
              <a:buNone/>
            </a:pPr>
            <a:endParaRPr lang="pt-BR" sz="1900"/>
          </a:p>
          <a:p>
            <a:pPr marL="0" indent="0">
              <a:buNone/>
            </a:pPr>
            <a:r>
              <a:rPr lang="pt-BR" sz="1900"/>
              <a:t>• Prestação de serviços remotos para configuração, treinamento e operação assistida.</a:t>
            </a:r>
          </a:p>
          <a:p>
            <a:pPr marL="0" indent="0">
              <a:buNone/>
            </a:pPr>
            <a:endParaRPr lang="pt-BR" sz="1900"/>
          </a:p>
          <a:p>
            <a:pPr marL="0" indent="0">
              <a:buNone/>
            </a:pPr>
            <a:r>
              <a:rPr lang="pt-BR" sz="1900"/>
              <a:t>• Garantir um ambiente seguro, funcional e eficiente para a ALVF.</a:t>
            </a:r>
          </a:p>
        </p:txBody>
      </p:sp>
    </p:spTree>
    <p:extLst>
      <p:ext uri="{BB962C8B-B14F-4D97-AF65-F5344CB8AC3E}">
        <p14:creationId xmlns:p14="http://schemas.microsoft.com/office/powerpoint/2010/main" val="4042395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5400" b="1" dirty="0"/>
              <a:t>Atividades e Serviços</a:t>
            </a:r>
          </a:p>
        </p:txBody>
      </p:sp>
      <p:sp>
        <p:nvSpPr>
          <p:cNvPr id="4" name="Espaço Reservado para Rodapé 3">
            <a:extLst>
              <a:ext uri="{FF2B5EF4-FFF2-40B4-BE49-F238E27FC236}">
                <a16:creationId xmlns:a16="http://schemas.microsoft.com/office/drawing/2014/main" id="{09B58BD5-ABA5-98C1-1E3D-7647BCA099A4}"/>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900"/>
              <a:t>• Workshop de instalação e configuração do sistema.</a:t>
            </a:r>
          </a:p>
          <a:p>
            <a:pPr marL="0" indent="0">
              <a:buNone/>
            </a:pPr>
            <a:r>
              <a:rPr lang="pt-BR" sz="1900"/>
              <a:t>• Treinamento para equipe técnica da ALVF.</a:t>
            </a:r>
          </a:p>
          <a:p>
            <a:pPr marL="0" indent="0">
              <a:buNone/>
            </a:pPr>
            <a:r>
              <a:rPr lang="pt-BR" sz="1900"/>
              <a:t>• Consultoria técnica e suporte remoto.</a:t>
            </a:r>
          </a:p>
          <a:p>
            <a:pPr marL="0" indent="0">
              <a:buNone/>
            </a:pPr>
            <a:r>
              <a:rPr lang="pt-BR" sz="1900"/>
              <a:t>• Configuração dos ambientes de Teste, Homologação e Produção.</a:t>
            </a:r>
          </a:p>
          <a:p>
            <a:pPr marL="0" indent="0">
              <a:buNone/>
            </a:pPr>
            <a:r>
              <a:rPr lang="pt-BR" sz="1900"/>
              <a:t>• Operação assistida durante o período de implantação.</a:t>
            </a:r>
          </a:p>
        </p:txBody>
      </p:sp>
    </p:spTree>
    <p:extLst>
      <p:ext uri="{BB962C8B-B14F-4D97-AF65-F5344CB8AC3E}">
        <p14:creationId xmlns:p14="http://schemas.microsoft.com/office/powerpoint/2010/main" val="653017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4400" b="1" dirty="0"/>
              <a:t>Profissionais Envolvidos e Considerações Finais</a:t>
            </a:r>
            <a:endParaRPr lang="pt-BR" sz="4400" b="1"/>
          </a:p>
        </p:txBody>
      </p:sp>
      <p:sp>
        <p:nvSpPr>
          <p:cNvPr id="4" name="Espaço Reservado para Rodapé 3">
            <a:extLst>
              <a:ext uri="{FF2B5EF4-FFF2-40B4-BE49-F238E27FC236}">
                <a16:creationId xmlns:a16="http://schemas.microsoft.com/office/drawing/2014/main" id="{E19B3E5A-A978-A05C-20C2-ECBA70E7F188}"/>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800"/>
              <a:t>• Equipe técnica especializada composta por </a:t>
            </a:r>
            <a:r>
              <a:rPr lang="pt-BR" sz="1800" b="1"/>
              <a:t>Gerentes, Arquitetos, Desenvolvedores e Consultores.</a:t>
            </a:r>
          </a:p>
          <a:p>
            <a:pPr marL="0" indent="0">
              <a:buNone/>
            </a:pPr>
            <a:r>
              <a:rPr lang="pt-BR" sz="1800"/>
              <a:t>• Compromisso com </a:t>
            </a:r>
            <a:r>
              <a:rPr lang="pt-BR" sz="1800" b="1"/>
              <a:t>segurança da informação e compliance</a:t>
            </a:r>
            <a:r>
              <a:rPr lang="pt-BR" sz="1800"/>
              <a:t>.</a:t>
            </a:r>
          </a:p>
          <a:p>
            <a:pPr marL="0" indent="0">
              <a:buNone/>
            </a:pPr>
            <a:r>
              <a:rPr lang="pt-BR" sz="1800"/>
              <a:t>• Obrigações da ALVF incluem </a:t>
            </a:r>
            <a:r>
              <a:rPr lang="pt-BR" sz="1800" b="1"/>
              <a:t>disponibilização de infraestrutura e ambiente de testes</a:t>
            </a:r>
            <a:r>
              <a:rPr lang="pt-BR" sz="1800"/>
              <a:t>.</a:t>
            </a:r>
          </a:p>
          <a:p>
            <a:pPr marL="0" indent="0">
              <a:buNone/>
            </a:pPr>
            <a:r>
              <a:rPr lang="pt-BR" sz="1800"/>
              <a:t>• Termos de confidencialidade e não contratação de profissionais SONDA por 1 ano.</a:t>
            </a:r>
          </a:p>
          <a:p>
            <a:pPr marL="0" indent="0">
              <a:buNone/>
            </a:pPr>
            <a:r>
              <a:rPr lang="pt-BR" sz="1800"/>
              <a:t>• </a:t>
            </a:r>
            <a:r>
              <a:rPr lang="pt-BR" sz="1800" b="1"/>
              <a:t>Proposta válida por 30 dias </a:t>
            </a:r>
            <a:r>
              <a:rPr lang="pt-BR" sz="1800"/>
              <a:t>após a emissão.</a:t>
            </a:r>
          </a:p>
        </p:txBody>
      </p:sp>
    </p:spTree>
    <p:extLst>
      <p:ext uri="{BB962C8B-B14F-4D97-AF65-F5344CB8AC3E}">
        <p14:creationId xmlns:p14="http://schemas.microsoft.com/office/powerpoint/2010/main" val="2382692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1188637"/>
            <a:ext cx="2241175" cy="4480726"/>
          </a:xfrm>
        </p:spPr>
        <p:txBody>
          <a:bodyPr>
            <a:normAutofit/>
          </a:bodyPr>
          <a:lstStyle/>
          <a:p>
            <a:pPr algn="r"/>
            <a:br>
              <a:rPr lang="pt-BR" sz="3100" dirty="0"/>
            </a:br>
            <a:br>
              <a:rPr lang="pt-BR" sz="3100" dirty="0"/>
            </a:br>
            <a:r>
              <a:rPr lang="pt-BR" sz="3100" dirty="0"/>
              <a:t>Modelo de </a:t>
            </a:r>
            <a:r>
              <a:rPr lang="pt-BR" sz="3100" b="1" dirty="0"/>
              <a:t>Arquitetura do Sistema:</a:t>
            </a:r>
            <a:br>
              <a:rPr lang="pt-BR" sz="3100" b="1" dirty="0"/>
            </a:br>
            <a:endParaRPr lang="pt-BR" sz="3100" dirty="0"/>
          </a:p>
        </p:txBody>
      </p:sp>
      <p:sp>
        <p:nvSpPr>
          <p:cNvPr id="4" name="Espaço Reservado para Rodapé 3">
            <a:extLst>
              <a:ext uri="{FF2B5EF4-FFF2-40B4-BE49-F238E27FC236}">
                <a16:creationId xmlns:a16="http://schemas.microsoft.com/office/drawing/2014/main" id="{67C9F71B-16A7-280E-4901-C2F0C4A9DFA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941445" y="1648870"/>
            <a:ext cx="3527136" cy="3560260"/>
          </a:xfrm>
        </p:spPr>
        <p:txBody>
          <a:bodyPr anchor="ctr">
            <a:normAutofit/>
          </a:bodyPr>
          <a:lstStyle/>
          <a:p>
            <a:endParaRPr lang="pt-BR" sz="1300"/>
          </a:p>
          <a:p>
            <a:pPr fontAlgn="base">
              <a:spcAft>
                <a:spcPct val="0"/>
              </a:spcAft>
            </a:pPr>
            <a:r>
              <a:rPr lang="pt-BR" sz="1300"/>
              <a:t>Arquitetura Modular e Flexível: permite que diferentes módulos sejam implementados conforme demandas específicas de cada instituição de saúde. Facilita a personalização e a escalabilidade do sistema.</a:t>
            </a:r>
          </a:p>
          <a:p>
            <a:r>
              <a:rPr lang="pt-BR" sz="1300"/>
              <a:t>Estrutura Cliente-Servidor: Os dados são processados no servidor central e acessados pelos clientes (usuários) através de interfaces web (navegador Internet) ou computador desktop.</a:t>
            </a:r>
          </a:p>
          <a:p>
            <a:r>
              <a:rPr lang="pt-BR" sz="1300"/>
              <a:t>Interoperabilidade: Projetoado para a integração eficiente entre os componentes assistenciais e administrativos, compreendendo o uso de API´s.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623AFB-CB8B-37E3-3526-49318DB8E2A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DDCE2D7-6836-18D5-4795-E7B6A4F74FE6}"/>
              </a:ext>
            </a:extLst>
          </p:cNvPr>
          <p:cNvSpPr>
            <a:spLocks noGrp="1"/>
          </p:cNvSpPr>
          <p:nvPr>
            <p:ph type="title"/>
          </p:nvPr>
        </p:nvSpPr>
        <p:spPr>
          <a:xfrm>
            <a:off x="806825" y="1188637"/>
            <a:ext cx="2241175" cy="4480726"/>
          </a:xfrm>
        </p:spPr>
        <p:txBody>
          <a:bodyPr vert="horz" lIns="91440" tIns="45720" rIns="91440" bIns="45720" rtlCol="0" anchor="ctr">
            <a:normAutofit/>
          </a:bodyPr>
          <a:lstStyle/>
          <a:p>
            <a:pPr algn="r" defTabSz="914400"/>
            <a:br>
              <a:rPr lang="en-US" sz="3100" kern="1200">
                <a:solidFill>
                  <a:schemeClr val="tx1"/>
                </a:solidFill>
                <a:latin typeface="+mj-lt"/>
                <a:ea typeface="+mj-ea"/>
                <a:cs typeface="+mj-cs"/>
              </a:rPr>
            </a:br>
            <a:br>
              <a:rPr lang="en-US" sz="3100" kern="1200">
                <a:solidFill>
                  <a:schemeClr val="tx1"/>
                </a:solidFill>
                <a:latin typeface="+mj-lt"/>
                <a:ea typeface="+mj-ea"/>
                <a:cs typeface="+mj-cs"/>
              </a:rPr>
            </a:br>
            <a:r>
              <a:rPr lang="en-US" sz="3100" b="1" kern="1200">
                <a:solidFill>
                  <a:schemeClr val="tx1"/>
                </a:solidFill>
                <a:latin typeface="+mj-lt"/>
                <a:ea typeface="+mj-ea"/>
                <a:cs typeface="+mj-cs"/>
              </a:rPr>
              <a:t>Tecnologias do Sistema:</a:t>
            </a:r>
            <a:br>
              <a:rPr lang="en-US" sz="3100" b="1" kern="1200">
                <a:solidFill>
                  <a:schemeClr val="tx1"/>
                </a:solidFill>
                <a:latin typeface="+mj-lt"/>
                <a:ea typeface="+mj-ea"/>
                <a:cs typeface="+mj-cs"/>
              </a:rPr>
            </a:br>
            <a:endParaRPr lang="en-US" sz="3100" kern="120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42961248-EF9E-75BA-2E13-08D812CED2A2}"/>
              </a:ext>
            </a:extLst>
          </p:cNvPr>
          <p:cNvSpPr>
            <a:spLocks noGrp="1"/>
          </p:cNvSpPr>
          <p:nvPr>
            <p:ph type="ftr" sz="quarter" idx="11"/>
          </p:nvPr>
        </p:nvSpPr>
        <p:spPr>
          <a:xfrm rot="5400000">
            <a:off x="-1781124" y="3246436"/>
            <a:ext cx="4205910" cy="365125"/>
          </a:xfrm>
        </p:spPr>
        <p:txBody>
          <a:bodyPr vert="horz" lIns="91440" tIns="45720" rIns="91440" bIns="45720" rtlCol="0" anchor="t">
            <a:normAutofit/>
          </a:bodyPr>
          <a:lstStyle/>
          <a:p>
            <a:pPr algn="l">
              <a:spcAft>
                <a:spcPts val="600"/>
              </a:spcAft>
            </a:pPr>
            <a:r>
              <a:rPr lang="en-US" sz="1000" kern="1200">
                <a:solidFill>
                  <a:schemeClr val="tx1">
                    <a:lumMod val="85000"/>
                    <a:lumOff val="15000"/>
                  </a:schemeClr>
                </a:solidFill>
                <a:latin typeface="+mn-lt"/>
                <a:ea typeface="+mn-ea"/>
                <a:cs typeface="+mn-cs"/>
              </a:rPr>
              <a:t>ALVF – Associação Hospitalar Lenoir Vargas Ferreira</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616BAF79-D4AA-A779-E651-3C75E148D842}"/>
              </a:ext>
            </a:extLst>
          </p:cNvPr>
          <p:cNvSpPr>
            <a:spLocks noChangeArrowheads="1"/>
          </p:cNvSpPr>
          <p:nvPr/>
        </p:nvSpPr>
        <p:spPr bwMode="auto">
          <a:xfrm>
            <a:off x="3941445" y="1648870"/>
            <a:ext cx="3527136" cy="35602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indent="-228600" fontAlgn="base">
              <a:lnSpc>
                <a:spcPct val="90000"/>
              </a:lnSpc>
              <a:spcBef>
                <a:spcPct val="0"/>
              </a:spcBef>
              <a:spcAft>
                <a:spcPts val="600"/>
              </a:spcAft>
              <a:buFont typeface="Arial" panose="020B0604020202020204" pitchFamily="34" charset="0"/>
              <a:buChar char="•"/>
            </a:pPr>
            <a:r>
              <a:rPr lang="en-US" altLang="pt-BR" sz="1200" b="1"/>
              <a:t> Linguagem de Programação: </a:t>
            </a:r>
            <a:r>
              <a:rPr lang="en-US" altLang="pt-BR" sz="1200"/>
              <a:t>Java, com robustez e portabilidade.</a:t>
            </a:r>
          </a:p>
          <a:p>
            <a:pPr indent="-228600" fontAlgn="base">
              <a:lnSpc>
                <a:spcPct val="90000"/>
              </a:lnSpc>
              <a:spcBef>
                <a:spcPct val="0"/>
              </a:spcBef>
              <a:spcAft>
                <a:spcPts val="600"/>
              </a:spcAft>
              <a:buFont typeface="Arial" panose="020B0604020202020204" pitchFamily="34" charset="0"/>
              <a:buChar char="•"/>
            </a:pPr>
            <a:endParaRPr lang="en-US" altLang="pt-BR" sz="1200" b="1"/>
          </a:p>
          <a:p>
            <a:pPr indent="-228600" fontAlgn="base">
              <a:lnSpc>
                <a:spcPct val="90000"/>
              </a:lnSpc>
              <a:spcBef>
                <a:spcPct val="0"/>
              </a:spcBef>
              <a:spcAft>
                <a:spcPts val="600"/>
              </a:spcAft>
              <a:buFont typeface="Arial" panose="020B0604020202020204" pitchFamily="34" charset="0"/>
              <a:buChar char="•"/>
            </a:pPr>
            <a:r>
              <a:rPr lang="en-US" altLang="pt-BR" sz="1200" b="1"/>
              <a:t> Frameworks e Bibliotecas</a:t>
            </a:r>
            <a:r>
              <a:rPr lang="en-US" altLang="pt-BR" sz="1200"/>
              <a:t>: Spring para aplicações corporativas.</a:t>
            </a:r>
          </a:p>
          <a:p>
            <a:pPr indent="-228600" fontAlgn="base">
              <a:lnSpc>
                <a:spcPct val="90000"/>
              </a:lnSpc>
              <a:spcBef>
                <a:spcPct val="0"/>
              </a:spcBef>
              <a:spcAft>
                <a:spcPts val="600"/>
              </a:spcAft>
              <a:buFont typeface="Arial" panose="020B0604020202020204" pitchFamily="34" charset="0"/>
              <a:buChar char="•"/>
            </a:pPr>
            <a:endParaRPr lang="en-US" altLang="pt-BR" sz="1200"/>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pt-BR" sz="1200" b="1" i="0" u="none" strike="noStrike" cap="none" normalizeH="0" baseline="0">
                <a:ln>
                  <a:noFill/>
                </a:ln>
                <a:effectLst/>
              </a:rPr>
              <a:t> Banco de Dados:</a:t>
            </a:r>
            <a:r>
              <a:rPr kumimoji="0" lang="en-US" altLang="pt-BR" sz="1200" b="0" i="0" u="none" strike="noStrike" cap="none" normalizeH="0" baseline="0">
                <a:ln>
                  <a:noFill/>
                </a:ln>
                <a:effectLst/>
              </a:rPr>
              <a:t> ORACLE, ou PostgreSQL, com SQL.</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pt-BR" sz="1200" b="0" i="0" u="none" strike="noStrike" cap="none" normalizeH="0" baseline="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pt-BR" sz="1200" b="1" i="0" u="none" strike="noStrike" cap="none" normalizeH="0" baseline="0">
                <a:ln>
                  <a:noFill/>
                </a:ln>
                <a:effectLst/>
              </a:rPr>
              <a:t> Servidores de Aplicação:</a:t>
            </a:r>
            <a:r>
              <a:rPr kumimoji="0" lang="en-US" altLang="pt-BR" sz="1200" b="0" i="0" u="none" strike="noStrike" cap="none" normalizeH="0" baseline="0">
                <a:ln>
                  <a:noFill/>
                </a:ln>
                <a:effectLst/>
              </a:rPr>
              <a:t> JBoss Wildfly, para ambiente de execução.</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pt-BR" sz="1200" b="0" i="0" u="none" strike="noStrike" cap="none" normalizeH="0" baseline="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pt-BR" sz="1200" b="1" i="0" u="none" strike="noStrike" cap="none" normalizeH="0" baseline="0">
                <a:ln>
                  <a:noFill/>
                </a:ln>
                <a:effectLst/>
              </a:rPr>
              <a:t> Contêineres e Orquestração:</a:t>
            </a:r>
            <a:r>
              <a:rPr kumimoji="0" lang="en-US" altLang="pt-BR" sz="1200" b="0" i="0" u="none" strike="noStrike" cap="none" normalizeH="0" baseline="0">
                <a:ln>
                  <a:noFill/>
                </a:ln>
                <a:effectLst/>
              </a:rPr>
              <a:t> Na Unicamp, o AGHUse utiliza contêineres com o Amazon Elastic Container Service (ECS) com AWS Fargate, para  escalabilidade e gerenciamento simplificado.</a:t>
            </a:r>
          </a:p>
        </p:txBody>
      </p:sp>
    </p:spTree>
    <p:extLst>
      <p:ext uri="{BB962C8B-B14F-4D97-AF65-F5344CB8AC3E}">
        <p14:creationId xmlns:p14="http://schemas.microsoft.com/office/powerpoint/2010/main" val="852749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BE54BB-4B65-E21F-9331-D635ECD70EF7}"/>
            </a:ext>
          </a:extLst>
        </p:cNvPr>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0">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299" y="321733"/>
            <a:ext cx="8660121"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8417C-78B9-D96B-3B0B-7A13B268DED0}"/>
              </a:ext>
            </a:extLst>
          </p:cNvPr>
          <p:cNvSpPr>
            <a:spLocks noGrp="1"/>
          </p:cNvSpPr>
          <p:nvPr>
            <p:ph type="title"/>
          </p:nvPr>
        </p:nvSpPr>
        <p:spPr>
          <a:xfrm>
            <a:off x="755175" y="1188637"/>
            <a:ext cx="2356072" cy="4480726"/>
          </a:xfrm>
        </p:spPr>
        <p:txBody>
          <a:bodyPr>
            <a:normAutofit/>
          </a:bodyPr>
          <a:lstStyle/>
          <a:p>
            <a:pPr algn="r"/>
            <a:r>
              <a:rPr lang="pt-BR" sz="3600" b="1" dirty="0">
                <a:latin typeface="+mj-lt"/>
                <a:ea typeface="+mj-ea"/>
                <a:cs typeface="+mj-cs"/>
              </a:rPr>
              <a:t>Dados e Integração</a:t>
            </a:r>
            <a:endParaRPr lang="pt-BR" sz="3600" dirty="0"/>
          </a:p>
        </p:txBody>
      </p:sp>
      <p:sp>
        <p:nvSpPr>
          <p:cNvPr id="4" name="Espaço Reservado para Rodapé 3">
            <a:extLst>
              <a:ext uri="{FF2B5EF4-FFF2-40B4-BE49-F238E27FC236}">
                <a16:creationId xmlns:a16="http://schemas.microsoft.com/office/drawing/2014/main" id="{B209061F-5150-E78E-A959-991A7BD5E19C}"/>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9856C4-A8A6-654D-EC03-0D01D510EAE6}"/>
              </a:ext>
            </a:extLst>
          </p:cNvPr>
          <p:cNvSpPr>
            <a:spLocks noGrp="1"/>
          </p:cNvSpPr>
          <p:nvPr>
            <p:ph idx="1"/>
          </p:nvPr>
        </p:nvSpPr>
        <p:spPr>
          <a:xfrm>
            <a:off x="3854196" y="1338729"/>
            <a:ext cx="3596688" cy="4180542"/>
          </a:xfrm>
        </p:spPr>
        <p:txBody>
          <a:bodyPr anchor="ctr">
            <a:normAutofit/>
          </a:bodyPr>
          <a:lstStyle/>
          <a:p>
            <a:pPr marL="0" indent="-285750" defTabSz="914400" eaLnBrk="0" fontAlgn="base" hangingPunct="0">
              <a:spcBef>
                <a:spcPct val="0"/>
              </a:spcBef>
              <a:spcAft>
                <a:spcPct val="0"/>
              </a:spcAft>
              <a:buFontTx/>
              <a:buChar char="•"/>
            </a:pPr>
            <a:r>
              <a:rPr lang="pt-BR" sz="1300" b="1"/>
              <a:t>Integração com Sistemas Externos:</a:t>
            </a:r>
            <a:r>
              <a:rPr lang="pt-BR" sz="1300"/>
              <a:t> </a:t>
            </a:r>
            <a:r>
              <a:rPr lang="pt-BR" sz="1300">
                <a:latin typeface="Arial" panose="020B0604020202020204" pitchFamily="34" charset="0"/>
              </a:rPr>
              <a:t>Garante a interoperabilidade com API´s para ambientes hospitalares complexos.</a:t>
            </a:r>
          </a:p>
          <a:p>
            <a:pPr marL="0" indent="-285750" defTabSz="914400" eaLnBrk="0" fontAlgn="base" hangingPunct="0">
              <a:spcBef>
                <a:spcPct val="0"/>
              </a:spcBef>
              <a:spcAft>
                <a:spcPct val="0"/>
              </a:spcAft>
              <a:buFontTx/>
              <a:buChar char="•"/>
            </a:pPr>
            <a:endParaRPr lang="pt-BR" sz="1300">
              <a:latin typeface="Arial" panose="020B0604020202020204" pitchFamily="34" charset="0"/>
            </a:endParaRPr>
          </a:p>
          <a:p>
            <a:pPr marL="0" indent="-285750" defTabSz="914400" eaLnBrk="0" fontAlgn="base" hangingPunct="0">
              <a:spcBef>
                <a:spcPct val="0"/>
              </a:spcBef>
              <a:spcAft>
                <a:spcPct val="0"/>
              </a:spcAft>
              <a:buFontTx/>
              <a:buChar char="•"/>
            </a:pPr>
            <a:r>
              <a:rPr lang="pt-BR" sz="1300" b="1"/>
              <a:t>Fluxo de Dados Contínuo:</a:t>
            </a:r>
            <a:r>
              <a:rPr lang="pt-BR" sz="1300"/>
              <a:t> </a:t>
            </a:r>
            <a:r>
              <a:rPr lang="pt-BR" sz="1300">
                <a:latin typeface="Arial" panose="020B0604020202020204" pitchFamily="34" charset="0"/>
              </a:rPr>
              <a:t>Permite que informações alimentem processos administrativos, como faturamento e controle de estoque, de forma automática.</a:t>
            </a:r>
          </a:p>
          <a:p>
            <a:pPr marL="0" indent="-285750" defTabSz="914400" eaLnBrk="0" fontAlgn="base" hangingPunct="0">
              <a:spcBef>
                <a:spcPct val="0"/>
              </a:spcBef>
              <a:spcAft>
                <a:spcPct val="0"/>
              </a:spcAft>
              <a:buFontTx/>
              <a:buChar char="•"/>
            </a:pPr>
            <a:endParaRPr lang="pt-BR" sz="1300">
              <a:latin typeface="Arial" panose="020B0604020202020204" pitchFamily="34" charset="0"/>
            </a:endParaRPr>
          </a:p>
          <a:p>
            <a:pPr marL="0" indent="-285750" defTabSz="914400" eaLnBrk="0" fontAlgn="base" hangingPunct="0">
              <a:spcBef>
                <a:spcPct val="0"/>
              </a:spcBef>
              <a:spcAft>
                <a:spcPct val="0"/>
              </a:spcAft>
              <a:buFontTx/>
              <a:buChar char="•"/>
            </a:pPr>
            <a:r>
              <a:rPr lang="pt-BR" sz="1300" b="1"/>
              <a:t>Interação com Bases de Dados Corporativas:</a:t>
            </a:r>
            <a:r>
              <a:rPr lang="pt-BR" sz="1300"/>
              <a:t> </a:t>
            </a:r>
            <a:r>
              <a:rPr lang="pt-BR" sz="1300">
                <a:latin typeface="Arial" panose="020B0604020202020204" pitchFamily="34" charset="0"/>
              </a:rPr>
              <a:t>Interage com bases corporativas e verifica a elegibilidade de beneficiários de planos de saúde.</a:t>
            </a:r>
          </a:p>
          <a:p>
            <a:pPr marL="0" indent="0" defTabSz="914400" eaLnBrk="0" fontAlgn="base" hangingPunct="0">
              <a:spcBef>
                <a:spcPct val="0"/>
              </a:spcBef>
              <a:spcAft>
                <a:spcPct val="0"/>
              </a:spcAft>
              <a:buNone/>
            </a:pPr>
            <a:endParaRPr lang="pt-BR" sz="1300">
              <a:latin typeface="Arial" panose="020B0604020202020204" pitchFamily="34" charset="0"/>
            </a:endParaRPr>
          </a:p>
          <a:p>
            <a:pPr marL="0" indent="-285750" defTabSz="914400" eaLnBrk="0" fontAlgn="base" hangingPunct="0">
              <a:spcBef>
                <a:spcPct val="0"/>
              </a:spcBef>
              <a:spcAft>
                <a:spcPct val="0"/>
              </a:spcAft>
              <a:buFontTx/>
              <a:buChar char="•"/>
            </a:pPr>
            <a:r>
              <a:rPr lang="pt-BR" sz="1300" b="1"/>
              <a:t>Padrões de Interoperabilidade:</a:t>
            </a:r>
            <a:r>
              <a:rPr lang="pt-BR" sz="1300">
                <a:latin typeface="Arial" panose="020B0604020202020204" pitchFamily="34" charset="0"/>
              </a:rPr>
              <a:t> Adota HL7 e FHIR, para comunicação eficiente com sistemas de informação em saúde.</a:t>
            </a:r>
          </a:p>
          <a:p>
            <a:pPr>
              <a:buFont typeface="Arial" panose="020B0604020202020204" pitchFamily="34" charset="0"/>
              <a:buChar char="•"/>
            </a:pPr>
            <a:r>
              <a:rPr lang="pt-BR" sz="1300" b="1"/>
              <a:t>Segurança e Conformidade:</a:t>
            </a:r>
            <a:r>
              <a:rPr lang="pt-BR" sz="1300"/>
              <a:t> </a:t>
            </a:r>
            <a:r>
              <a:rPr lang="pt-BR" sz="1300">
                <a:latin typeface="Arial" panose="020B0604020202020204" pitchFamily="34" charset="0"/>
              </a:rPr>
              <a:t>Implementa mecanismos de confidencialidade, integridade e disponibilidade dos dados, atendendo às regulamentações vigentes.</a:t>
            </a:r>
          </a:p>
        </p:txBody>
      </p:sp>
    </p:spTree>
    <p:extLst>
      <p:ext uri="{BB962C8B-B14F-4D97-AF65-F5344CB8AC3E}">
        <p14:creationId xmlns:p14="http://schemas.microsoft.com/office/powerpoint/2010/main" val="4249942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3028" y="241350"/>
            <a:ext cx="8437943" cy="950842"/>
          </a:xfrm>
        </p:spPr>
        <p:txBody>
          <a:bodyPr anchor="ctr">
            <a:normAutofit/>
          </a:bodyPr>
          <a:lstStyle/>
          <a:p>
            <a:pPr algn="ctr"/>
            <a:r>
              <a:rPr lang="pt-BR" sz="4400" b="1" dirty="0"/>
              <a:t>Valores, Parcelamentos e Prazos</a:t>
            </a:r>
          </a:p>
        </p:txBody>
      </p:sp>
      <p:sp>
        <p:nvSpPr>
          <p:cNvPr id="3" name="Content Placeholder 2"/>
          <p:cNvSpPr>
            <a:spLocks noGrp="1"/>
          </p:cNvSpPr>
          <p:nvPr>
            <p:ph idx="1"/>
          </p:nvPr>
        </p:nvSpPr>
        <p:spPr>
          <a:xfrm>
            <a:off x="234725" y="5497975"/>
            <a:ext cx="8674550" cy="1118674"/>
          </a:xfrm>
        </p:spPr>
        <p:txBody>
          <a:bodyPr anchor="t">
            <a:normAutofit/>
          </a:bodyPr>
          <a:lstStyle/>
          <a:p>
            <a:pPr marL="0" indent="0" algn="just">
              <a:buNone/>
            </a:pPr>
            <a:r>
              <a:rPr lang="pt-BR" sz="2000" dirty="0"/>
              <a:t>• Pagamento mensal com prazo de 30 dias após emissão da fatura.</a:t>
            </a:r>
          </a:p>
          <a:p>
            <a:pPr marL="0" indent="0" algn="just">
              <a:buNone/>
            </a:pPr>
            <a:r>
              <a:rPr lang="pt-BR" sz="2000" dirty="0"/>
              <a:t>• </a:t>
            </a:r>
            <a:r>
              <a:rPr lang="pt-BR" sz="2000" b="1" dirty="0"/>
              <a:t>Reajuste</a:t>
            </a:r>
            <a:r>
              <a:rPr lang="pt-BR" sz="2000" dirty="0"/>
              <a:t> anual pelo </a:t>
            </a:r>
            <a:r>
              <a:rPr lang="pt-BR" sz="2000" b="1" dirty="0"/>
              <a:t>IPCA</a:t>
            </a:r>
            <a:r>
              <a:rPr lang="pt-BR" sz="2000" dirty="0"/>
              <a:t> e ajustes contratuais conforme legislação vigente.</a:t>
            </a:r>
          </a:p>
        </p:txBody>
      </p:sp>
      <p:graphicFrame>
        <p:nvGraphicFramePr>
          <p:cNvPr id="5" name="Tabela 4">
            <a:extLst>
              <a:ext uri="{FF2B5EF4-FFF2-40B4-BE49-F238E27FC236}">
                <a16:creationId xmlns:a16="http://schemas.microsoft.com/office/drawing/2014/main" id="{58D654CE-69F3-82A3-D81C-972B63942657}"/>
              </a:ext>
            </a:extLst>
          </p:cNvPr>
          <p:cNvGraphicFramePr>
            <a:graphicFrameLocks noGrp="1"/>
          </p:cNvGraphicFramePr>
          <p:nvPr>
            <p:extLst>
              <p:ext uri="{D42A27DB-BD31-4B8C-83A1-F6EECF244321}">
                <p14:modId xmlns:p14="http://schemas.microsoft.com/office/powerpoint/2010/main" val="863789151"/>
              </p:ext>
            </p:extLst>
          </p:nvPr>
        </p:nvGraphicFramePr>
        <p:xfrm>
          <a:off x="353028" y="1033583"/>
          <a:ext cx="8437944" cy="5416266"/>
        </p:xfrm>
        <a:graphic>
          <a:graphicData uri="http://schemas.openxmlformats.org/drawingml/2006/table">
            <a:tbl>
              <a:tblPr firstRow="1" bandRow="1">
                <a:tableStyleId>{5C22544A-7EE6-4342-B048-85BDC9FD1C3A}</a:tableStyleId>
              </a:tblPr>
              <a:tblGrid>
                <a:gridCol w="4230547">
                  <a:extLst>
                    <a:ext uri="{9D8B030D-6E8A-4147-A177-3AD203B41FA5}">
                      <a16:colId xmlns:a16="http://schemas.microsoft.com/office/drawing/2014/main" val="2135881087"/>
                    </a:ext>
                  </a:extLst>
                </a:gridCol>
                <a:gridCol w="4207397">
                  <a:extLst>
                    <a:ext uri="{9D8B030D-6E8A-4147-A177-3AD203B41FA5}">
                      <a16:colId xmlns:a16="http://schemas.microsoft.com/office/drawing/2014/main" val="2530009532"/>
                    </a:ext>
                  </a:extLst>
                </a:gridCol>
              </a:tblGrid>
              <a:tr h="611742">
                <a:tc>
                  <a:txBody>
                    <a:bodyPr/>
                    <a:lstStyle/>
                    <a:p>
                      <a:r>
                        <a:rPr lang="pt-BR" sz="2000" dirty="0"/>
                        <a:t>Sonda</a:t>
                      </a:r>
                    </a:p>
                  </a:txBody>
                  <a:tcPr anchor="b"/>
                </a:tc>
                <a:tc>
                  <a:txBody>
                    <a:bodyPr/>
                    <a:lstStyle/>
                    <a:p>
                      <a:r>
                        <a:rPr lang="pt-BR" sz="2000" b="1" dirty="0" err="1"/>
                        <a:t>AGHUse</a:t>
                      </a:r>
                      <a:endParaRPr lang="pt-BR" sz="2000" dirty="0"/>
                    </a:p>
                  </a:txBody>
                  <a:tcPr anchor="b"/>
                </a:tc>
                <a:extLst>
                  <a:ext uri="{0D108BD9-81ED-4DB2-BD59-A6C34878D82A}">
                    <a16:rowId xmlns:a16="http://schemas.microsoft.com/office/drawing/2014/main" val="3183102835"/>
                  </a:ext>
                </a:extLst>
              </a:tr>
              <a:tr h="611742">
                <a:tc>
                  <a:txBody>
                    <a:bodyPr/>
                    <a:lstStyle/>
                    <a:p>
                      <a:r>
                        <a:rPr lang="pt-BR" sz="2000" b="1" dirty="0"/>
                        <a:t>Descrição</a:t>
                      </a:r>
                    </a:p>
                  </a:txBody>
                  <a:tcPr/>
                </a:tc>
                <a:tc>
                  <a:txBody>
                    <a:bodyPr/>
                    <a:lstStyle/>
                    <a:p>
                      <a:r>
                        <a:rPr lang="pt-BR" sz="2000" b="1" dirty="0"/>
                        <a:t>Valor</a:t>
                      </a:r>
                    </a:p>
                  </a:txBody>
                  <a:tcPr/>
                </a:tc>
                <a:extLst>
                  <a:ext uri="{0D108BD9-81ED-4DB2-BD59-A6C34878D82A}">
                    <a16:rowId xmlns:a16="http://schemas.microsoft.com/office/drawing/2014/main" val="4117667526"/>
                  </a:ext>
                </a:extLst>
              </a:tr>
              <a:tr h="530177">
                <a:tc>
                  <a:txBody>
                    <a:bodyPr/>
                    <a:lstStyle/>
                    <a:p>
                      <a:pPr algn="r"/>
                      <a:r>
                        <a:rPr lang="pt-BR" sz="2400" b="1" kern="1200" dirty="0">
                          <a:solidFill>
                            <a:schemeClr val="tx1"/>
                          </a:solidFill>
                          <a:latin typeface="+mn-lt"/>
                          <a:ea typeface="+mn-ea"/>
                          <a:cs typeface="+mn-cs"/>
                        </a:rPr>
                        <a:t>Tempo de Implantação e valor:</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400" b="1" kern="1200" dirty="0">
                          <a:solidFill>
                            <a:schemeClr val="tx1"/>
                          </a:solidFill>
                          <a:latin typeface="+mn-lt"/>
                          <a:ea typeface="+mn-ea"/>
                          <a:cs typeface="+mn-cs"/>
                        </a:rPr>
                        <a:t>18 meses (1 ano e meio). R$ 5.750.019,29</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2400" b="1" kern="1200" dirty="0">
                          <a:solidFill>
                            <a:schemeClr val="tx1"/>
                          </a:solidFill>
                          <a:latin typeface="+mn-lt"/>
                          <a:ea typeface="+mn-ea"/>
                          <a:cs typeface="+mn-cs"/>
                        </a:rPr>
                        <a:t>Implantação e transferência de tecnologia</a:t>
                      </a:r>
                      <a:endParaRPr lang="pt-BR" sz="24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2400" b="1" kern="1200" dirty="0">
                          <a:solidFill>
                            <a:schemeClr val="tx1"/>
                          </a:solidFill>
                          <a:latin typeface="+mn-lt"/>
                          <a:ea typeface="+mn-ea"/>
                          <a:cs typeface="+mn-cs"/>
                        </a:rPr>
                        <a:t>Mensalidade na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400" b="1" kern="1200" dirty="0">
                          <a:solidFill>
                            <a:schemeClr val="tx1"/>
                          </a:solidFill>
                          <a:latin typeface="+mn-lt"/>
                          <a:ea typeface="+mn-ea"/>
                          <a:cs typeface="+mn-cs"/>
                        </a:rPr>
                        <a:t>R$ 319.445,52</a:t>
                      </a:r>
                    </a:p>
                  </a:txBody>
                  <a:tcPr/>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2400" b="1" kern="1200" dirty="0">
                          <a:solidFill>
                            <a:schemeClr val="tx1"/>
                          </a:solidFill>
                          <a:latin typeface="+mn-lt"/>
                          <a:ea typeface="+mn-ea"/>
                          <a:cs typeface="+mn-cs"/>
                        </a:rPr>
                        <a:t>Valor manutenção Total Ano: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400" b="1" kern="1200" dirty="0">
                          <a:solidFill>
                            <a:schemeClr val="tx1"/>
                          </a:solidFill>
                          <a:latin typeface="+mn-lt"/>
                          <a:ea typeface="+mn-ea"/>
                          <a:cs typeface="+mn-cs"/>
                        </a:rPr>
                        <a:t>R$ 0,00</a:t>
                      </a:r>
                    </a:p>
                  </a:txBody>
                  <a:tcPr anchor="b"/>
                </a:tc>
                <a:extLst>
                  <a:ext uri="{0D108BD9-81ED-4DB2-BD59-A6C34878D82A}">
                    <a16:rowId xmlns:a16="http://schemas.microsoft.com/office/drawing/2014/main" val="3753639003"/>
                  </a:ext>
                </a:extLst>
              </a:tr>
              <a:tr h="496191">
                <a:tc>
                  <a:txBody>
                    <a:bodyPr/>
                    <a:lstStyle/>
                    <a:p>
                      <a:pPr algn="r"/>
                      <a:r>
                        <a:rPr lang="pt-BR" sz="2400" b="1" kern="1200" dirty="0">
                          <a:solidFill>
                            <a:schemeClr val="tx1"/>
                          </a:solidFill>
                          <a:latin typeface="+mn-lt"/>
                          <a:ea typeface="+mn-ea"/>
                          <a:cs typeface="+mn-cs"/>
                        </a:rPr>
                        <a:t>Valor da manutenção mês:</a:t>
                      </a:r>
                    </a:p>
                  </a:txBody>
                  <a:tcPr/>
                </a:tc>
                <a:tc>
                  <a:txBody>
                    <a:bodyPr/>
                    <a:lstStyle/>
                    <a:p>
                      <a:pPr algn="r"/>
                      <a:r>
                        <a:rPr lang="pt-BR" sz="2400" b="1" kern="1200" dirty="0">
                          <a:solidFill>
                            <a:schemeClr val="tx1"/>
                          </a:solidFill>
                          <a:latin typeface="+mn-lt"/>
                          <a:ea typeface="+mn-ea"/>
                          <a:cs typeface="+mn-cs"/>
                        </a:rPr>
                        <a:t>R$ 0,00</a:t>
                      </a:r>
                    </a:p>
                  </a:txBody>
                  <a:tcPr anchor="b"/>
                </a:tc>
                <a:extLst>
                  <a:ext uri="{0D108BD9-81ED-4DB2-BD59-A6C34878D82A}">
                    <a16:rowId xmlns:a16="http://schemas.microsoft.com/office/drawing/2014/main" val="2304447189"/>
                  </a:ext>
                </a:extLst>
              </a:tr>
              <a:tr h="496191">
                <a:tc>
                  <a:txBody>
                    <a:bodyPr/>
                    <a:lstStyle/>
                    <a:p>
                      <a:pPr algn="r"/>
                      <a:r>
                        <a:rPr lang="pt-BR" sz="24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2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2400" b="1" kern="1200" dirty="0">
                          <a:solidFill>
                            <a:schemeClr val="tx1"/>
                          </a:solidFill>
                          <a:latin typeface="+mn-lt"/>
                          <a:ea typeface="+mn-ea"/>
                          <a:cs typeface="+mn-cs"/>
                        </a:rPr>
                        <a:t>R$ 0,00</a:t>
                      </a:r>
                    </a:p>
                  </a:txBody>
                  <a:tcPr anchor="b"/>
                </a:tc>
                <a:extLst>
                  <a:ext uri="{0D108BD9-81ED-4DB2-BD59-A6C34878D82A}">
                    <a16:rowId xmlns:a16="http://schemas.microsoft.com/office/drawing/2014/main" val="3110679299"/>
                  </a:ext>
                </a:extLst>
              </a:tr>
            </a:tbl>
          </a:graphicData>
        </a:graphic>
      </p:graphicFrame>
      <p:sp>
        <p:nvSpPr>
          <p:cNvPr id="4" name="Espaço Reservado para Rodapé 3">
            <a:extLst>
              <a:ext uri="{FF2B5EF4-FFF2-40B4-BE49-F238E27FC236}">
                <a16:creationId xmlns:a16="http://schemas.microsoft.com/office/drawing/2014/main" id="{D39628E8-86B2-0DC1-ABE4-01B30B79FBF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190121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657977"/>
            <a:ext cx="8889355" cy="3542045"/>
          </a:xfrm>
        </p:spPr>
        <p:txBody>
          <a:bodyPr anchor="b">
            <a:normAutofit fontScale="90000"/>
          </a:bodyPr>
          <a:lstStyle/>
          <a:p>
            <a:r>
              <a:rPr lang="pt-BR" sz="7000" b="1" dirty="0"/>
              <a:t>Proposta Técnica</a:t>
            </a:r>
            <a:br>
              <a:rPr lang="pt-BR" sz="7000" b="1" dirty="0"/>
            </a:br>
            <a:r>
              <a:rPr lang="pt-BR" sz="7000" b="1" dirty="0"/>
              <a:t>Infraestrutura</a:t>
            </a:r>
            <a:br>
              <a:rPr lang="pt-BR" sz="7000" b="1" dirty="0"/>
            </a:br>
            <a:r>
              <a:rPr lang="pt-BR" sz="7000" b="1" dirty="0"/>
              <a:t> CLOUD</a:t>
            </a:r>
            <a:br>
              <a:rPr lang="pt-BR" sz="7000" b="1" dirty="0"/>
            </a:br>
            <a:r>
              <a:rPr lang="pt-BR" sz="7000" b="1" dirty="0"/>
              <a:t>Sonda</a:t>
            </a:r>
          </a:p>
        </p:txBody>
      </p:sp>
      <p:sp>
        <p:nvSpPr>
          <p:cNvPr id="3" name="Espaço Reservado para Rodapé 2">
            <a:extLst>
              <a:ext uri="{FF2B5EF4-FFF2-40B4-BE49-F238E27FC236}">
                <a16:creationId xmlns:a16="http://schemas.microsoft.com/office/drawing/2014/main" id="{48479834-B588-16D3-C60C-E376A6811D9D}"/>
              </a:ext>
            </a:extLst>
          </p:cNvPr>
          <p:cNvSpPr>
            <a:spLocks noGrp="1"/>
          </p:cNvSpPr>
          <p:nvPr>
            <p:ph type="ftr" sz="quarter" idx="11"/>
          </p:nvPr>
        </p:nvSpPr>
        <p:spPr/>
        <p:txBody>
          <a:bodyPr/>
          <a:lstStyle/>
          <a:p>
            <a:r>
              <a:rPr lang="pt-BR"/>
              <a:t>ALVF – Associação Hospitalar Lenoir Vargas Ferreira</a:t>
            </a:r>
            <a:endParaRPr lang="en-US"/>
          </a:p>
        </p:txBody>
      </p:sp>
    </p:spTree>
    <p:extLst>
      <p:ext uri="{BB962C8B-B14F-4D97-AF65-F5344CB8AC3E}">
        <p14:creationId xmlns:p14="http://schemas.microsoft.com/office/powerpoint/2010/main" val="100325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sp useBgFill="1">
        <p:nvSpPr>
          <p:cNvPr id="269" name="Rectangle 26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ight Triangle 27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Rectangle 27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p:cNvSpPr txBox="1"/>
          <p:nvPr/>
        </p:nvSpPr>
        <p:spPr>
          <a:xfrm>
            <a:off x="963930" y="1008993"/>
            <a:ext cx="6923558" cy="3542045"/>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r>
              <a:rPr lang="en-US" sz="3300" b="1" kern="1200" dirty="0" err="1">
                <a:solidFill>
                  <a:schemeClr val="tx1"/>
                </a:solidFill>
                <a:latin typeface="+mj-lt"/>
                <a:ea typeface="+mj-ea"/>
                <a:cs typeface="+mj-cs"/>
              </a:rPr>
              <a:t>Modelos</a:t>
            </a:r>
            <a:r>
              <a:rPr lang="en-US" sz="3300" b="1" kern="1200" dirty="0">
                <a:solidFill>
                  <a:schemeClr val="tx1"/>
                </a:solidFill>
                <a:latin typeface="+mj-lt"/>
                <a:ea typeface="+mj-ea"/>
                <a:cs typeface="+mj-cs"/>
              </a:rPr>
              <a:t> de Negocios para Sistemas Front Office </a:t>
            </a:r>
            <a:r>
              <a:rPr lang="en-US" sz="3300" b="1" kern="1200" dirty="0" err="1">
                <a:solidFill>
                  <a:schemeClr val="tx1"/>
                </a:solidFill>
                <a:latin typeface="+mj-lt"/>
                <a:ea typeface="+mj-ea"/>
                <a:cs typeface="+mj-cs"/>
              </a:rPr>
              <a:t>Hospitalares</a:t>
            </a:r>
            <a:r>
              <a:rPr lang="en-US" sz="3300" b="1" kern="1200" dirty="0">
                <a:solidFill>
                  <a:schemeClr val="tx1"/>
                </a:solidFill>
                <a:latin typeface="+mj-lt"/>
                <a:ea typeface="+mj-ea"/>
                <a:cs typeface="+mj-cs"/>
              </a:rPr>
              <a:t>:</a:t>
            </a:r>
          </a:p>
          <a:p>
            <a:pPr>
              <a:lnSpc>
                <a:spcPct val="90000"/>
              </a:lnSpc>
              <a:spcBef>
                <a:spcPct val="0"/>
              </a:spcBef>
              <a:spcAft>
                <a:spcPts val="600"/>
              </a:spcAft>
              <a:buSzPts val="5400"/>
            </a:pPr>
            <a:endParaRPr lang="en-US" sz="3300" kern="1200" dirty="0">
              <a:solidFill>
                <a:schemeClr val="tx1"/>
              </a:solidFill>
              <a:latin typeface="+mj-lt"/>
              <a:ea typeface="+mj-ea"/>
              <a:cs typeface="+mj-cs"/>
            </a:endParaRPr>
          </a:p>
          <a:p>
            <a:pPr marL="685800" lvl="2">
              <a:lnSpc>
                <a:spcPct val="90000"/>
              </a:lnSpc>
              <a:spcBef>
                <a:spcPct val="0"/>
              </a:spcBef>
              <a:spcAft>
                <a:spcPts val="600"/>
              </a:spcAft>
              <a:buSzPts val="5400"/>
            </a:pPr>
            <a:r>
              <a:rPr lang="en-US" sz="3300" kern="1200" dirty="0">
                <a:solidFill>
                  <a:schemeClr val="tx1"/>
                </a:solidFill>
                <a:latin typeface="+mj-lt"/>
                <a:ea typeface="+mj-ea"/>
                <a:cs typeface="+mj-cs"/>
              </a:rPr>
              <a:t>1- </a:t>
            </a:r>
            <a:r>
              <a:rPr lang="en-US" sz="3300" kern="1200" dirty="0" err="1">
                <a:solidFill>
                  <a:schemeClr val="tx1"/>
                </a:solidFill>
                <a:latin typeface="+mj-lt"/>
                <a:ea typeface="+mj-ea"/>
                <a:cs typeface="+mj-cs"/>
              </a:rPr>
              <a:t>Aluguel</a:t>
            </a:r>
            <a:r>
              <a:rPr lang="en-US" sz="3300" kern="1200" dirty="0">
                <a:solidFill>
                  <a:schemeClr val="tx1"/>
                </a:solidFill>
                <a:latin typeface="+mj-lt"/>
                <a:ea typeface="+mj-ea"/>
                <a:cs typeface="+mj-cs"/>
              </a:rPr>
              <a:t>/Sistema </a:t>
            </a:r>
            <a:r>
              <a:rPr lang="en-US" sz="3300" kern="1200" dirty="0" err="1">
                <a:solidFill>
                  <a:schemeClr val="tx1"/>
                </a:solidFill>
                <a:latin typeface="+mj-lt"/>
                <a:ea typeface="+mj-ea"/>
                <a:cs typeface="+mj-cs"/>
              </a:rPr>
              <a:t>Fechado</a:t>
            </a:r>
            <a:endParaRPr lang="en-US" sz="3300" kern="1200" dirty="0">
              <a:solidFill>
                <a:schemeClr val="tx1"/>
              </a:solidFill>
              <a:latin typeface="+mj-lt"/>
              <a:ea typeface="+mj-ea"/>
              <a:cs typeface="+mj-cs"/>
            </a:endParaRPr>
          </a:p>
          <a:p>
            <a:pPr marL="685800" lvl="2">
              <a:lnSpc>
                <a:spcPct val="90000"/>
              </a:lnSpc>
              <a:spcBef>
                <a:spcPct val="0"/>
              </a:spcBef>
              <a:spcAft>
                <a:spcPts val="600"/>
              </a:spcAft>
              <a:buSzPts val="5400"/>
            </a:pPr>
            <a:r>
              <a:rPr lang="en-US" sz="3300" kern="1200" dirty="0">
                <a:solidFill>
                  <a:schemeClr val="tx1"/>
                </a:solidFill>
                <a:latin typeface="+mj-lt"/>
                <a:ea typeface="+mj-ea"/>
                <a:cs typeface="+mj-cs"/>
              </a:rPr>
              <a:t>2 - Open Source/Sistema </a:t>
            </a:r>
            <a:r>
              <a:rPr lang="en-US" sz="3300" kern="1200" dirty="0" err="1">
                <a:solidFill>
                  <a:schemeClr val="tx1"/>
                </a:solidFill>
                <a:latin typeface="+mj-lt"/>
                <a:ea typeface="+mj-ea"/>
                <a:cs typeface="+mj-cs"/>
              </a:rPr>
              <a:t>Aberto</a:t>
            </a:r>
            <a:endParaRPr lang="en-US" sz="3300"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D384C4A-0B3B-EFA1-E5DD-3B40F6F76877}"/>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106364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299" y="321733"/>
            <a:ext cx="8660121"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5175" y="1188637"/>
            <a:ext cx="2356072" cy="4480726"/>
          </a:xfrm>
        </p:spPr>
        <p:txBody>
          <a:bodyPr>
            <a:normAutofit/>
          </a:bodyPr>
          <a:lstStyle/>
          <a:p>
            <a:pPr algn="r"/>
            <a:r>
              <a:rPr lang="pt-BR" sz="3100" b="1"/>
              <a:t>Governança e Gestão de Serviços</a:t>
            </a:r>
          </a:p>
        </p:txBody>
      </p:sp>
      <p:sp>
        <p:nvSpPr>
          <p:cNvPr id="4" name="Espaço Reservado para Rodapé 3">
            <a:extLst>
              <a:ext uri="{FF2B5EF4-FFF2-40B4-BE49-F238E27FC236}">
                <a16:creationId xmlns:a16="http://schemas.microsoft.com/office/drawing/2014/main" id="{935BA239-0F8B-554C-2198-6F8EAC5AE393}"/>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54196" y="1338729"/>
            <a:ext cx="3596688" cy="4180542"/>
          </a:xfrm>
        </p:spPr>
        <p:txBody>
          <a:bodyPr anchor="ctr">
            <a:normAutofit/>
          </a:bodyPr>
          <a:lstStyle/>
          <a:p>
            <a:pPr marL="0" indent="0">
              <a:spcBef>
                <a:spcPts val="0"/>
              </a:spcBef>
              <a:spcAft>
                <a:spcPts val="600"/>
              </a:spcAft>
              <a:buNone/>
            </a:pPr>
            <a:r>
              <a:rPr lang="pt-BR" sz="1900"/>
              <a:t>- Estrutura baseada em </a:t>
            </a:r>
            <a:r>
              <a:rPr lang="pt-BR" sz="1900" b="1"/>
              <a:t>ITIL e ISO 20000, 27001, 27017, 27018;</a:t>
            </a:r>
          </a:p>
          <a:p>
            <a:pPr marL="0" indent="0">
              <a:spcBef>
                <a:spcPts val="0"/>
              </a:spcBef>
              <a:spcAft>
                <a:spcPts val="600"/>
              </a:spcAft>
              <a:buNone/>
            </a:pPr>
            <a:endParaRPr lang="pt-BR" sz="1900"/>
          </a:p>
          <a:p>
            <a:pPr marL="0" indent="0">
              <a:spcBef>
                <a:spcPts val="0"/>
              </a:spcBef>
              <a:spcAft>
                <a:spcPts val="600"/>
              </a:spcAft>
              <a:buNone/>
            </a:pPr>
            <a:r>
              <a:rPr lang="pt-BR" sz="1900"/>
              <a:t>- Gestão de </a:t>
            </a:r>
            <a:r>
              <a:rPr lang="pt-BR" sz="1900" b="1"/>
              <a:t>incidentes</a:t>
            </a:r>
            <a:r>
              <a:rPr lang="pt-BR" sz="1900"/>
              <a:t> e </a:t>
            </a:r>
            <a:r>
              <a:rPr lang="pt-BR" sz="1900" b="1"/>
              <a:t>problemas</a:t>
            </a:r>
          </a:p>
          <a:p>
            <a:pPr marL="0" indent="0">
              <a:spcBef>
                <a:spcPts val="0"/>
              </a:spcBef>
              <a:spcAft>
                <a:spcPts val="600"/>
              </a:spcAft>
              <a:buNone/>
            </a:pPr>
            <a:endParaRPr lang="pt-BR" sz="1900"/>
          </a:p>
          <a:p>
            <a:pPr marL="0" indent="0">
              <a:spcBef>
                <a:spcPts val="0"/>
              </a:spcBef>
              <a:spcAft>
                <a:spcPts val="600"/>
              </a:spcAft>
              <a:buNone/>
            </a:pPr>
            <a:r>
              <a:rPr lang="pt-BR" sz="1900"/>
              <a:t>- </a:t>
            </a:r>
            <a:r>
              <a:rPr lang="pt-BR" sz="1900" b="1"/>
              <a:t>Infraestrutura automática </a:t>
            </a:r>
            <a:r>
              <a:rPr lang="pt-BR" sz="1900"/>
              <a:t>para ajustes de demanda com Automação em Código (IaC)</a:t>
            </a:r>
          </a:p>
          <a:p>
            <a:pPr marL="0" indent="0">
              <a:spcBef>
                <a:spcPts val="0"/>
              </a:spcBef>
              <a:spcAft>
                <a:spcPts val="600"/>
              </a:spcAft>
              <a:buNone/>
            </a:pPr>
            <a:endParaRPr lang="pt-BR" sz="1900"/>
          </a:p>
          <a:p>
            <a:pPr marL="0" indent="0">
              <a:spcBef>
                <a:spcPts val="0"/>
              </a:spcBef>
              <a:spcAft>
                <a:spcPts val="600"/>
              </a:spcAft>
              <a:buNone/>
            </a:pPr>
            <a:r>
              <a:rPr lang="pt-BR" sz="1900"/>
              <a:t>- Relatórios com </a:t>
            </a:r>
            <a:r>
              <a:rPr lang="pt-BR" sz="1900" b="1"/>
              <a:t>análise</a:t>
            </a:r>
            <a:r>
              <a:rPr lang="pt-BR" sz="1900"/>
              <a:t> de </a:t>
            </a:r>
            <a:r>
              <a:rPr lang="pt-BR" sz="1900" b="1"/>
              <a:t>disponibilidade</a:t>
            </a:r>
            <a:r>
              <a:rPr lang="pt-BR" sz="1900"/>
              <a:t> e </a:t>
            </a:r>
            <a:r>
              <a:rPr lang="pt-BR" sz="1900" b="1"/>
              <a:t>mudanças</a:t>
            </a:r>
          </a:p>
        </p:txBody>
      </p:sp>
    </p:spTree>
    <p:extLst>
      <p:ext uri="{BB962C8B-B14F-4D97-AF65-F5344CB8AC3E}">
        <p14:creationId xmlns:p14="http://schemas.microsoft.com/office/powerpoint/2010/main" val="3514704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4172" y="241350"/>
            <a:ext cx="8843058" cy="1618489"/>
          </a:xfrm>
        </p:spPr>
        <p:txBody>
          <a:bodyPr anchor="ctr">
            <a:normAutofit fontScale="90000"/>
          </a:bodyPr>
          <a:lstStyle/>
          <a:p>
            <a:pPr algn="ctr"/>
            <a:r>
              <a:rPr lang="pt-BR" sz="4800" b="1" dirty="0"/>
              <a:t>Valores e Condições Comerciais</a:t>
            </a:r>
            <a:br>
              <a:rPr lang="pt-BR" sz="4800" b="1" dirty="0"/>
            </a:br>
            <a:r>
              <a:rPr lang="pt-BR" sz="4800" b="1" dirty="0"/>
              <a:t>Sonda</a:t>
            </a:r>
            <a:br>
              <a:rPr lang="pt-BR" sz="4800" dirty="0"/>
            </a:br>
            <a:r>
              <a:rPr lang="pt-BR" sz="3600" dirty="0"/>
              <a:t>(Cloud </a:t>
            </a:r>
            <a:r>
              <a:rPr lang="pt-BR" sz="3600" dirty="0" err="1"/>
              <a:t>Computing</a:t>
            </a:r>
            <a:r>
              <a:rPr lang="pt-BR" sz="3600" dirty="0"/>
              <a:t> – Infraestrutura Computacional)</a:t>
            </a:r>
            <a:endParaRPr lang="pt-BR" sz="4800" dirty="0"/>
          </a:p>
        </p:txBody>
      </p:sp>
      <p:sp>
        <p:nvSpPr>
          <p:cNvPr id="3" name="Content Placeholder 2"/>
          <p:cNvSpPr>
            <a:spLocks noGrp="1"/>
          </p:cNvSpPr>
          <p:nvPr>
            <p:ph idx="1"/>
          </p:nvPr>
        </p:nvSpPr>
        <p:spPr>
          <a:xfrm>
            <a:off x="353028" y="6067957"/>
            <a:ext cx="8437944" cy="519732"/>
          </a:xfrm>
        </p:spPr>
        <p:txBody>
          <a:bodyPr anchor="t">
            <a:normAutofit/>
          </a:bodyPr>
          <a:lstStyle/>
          <a:p>
            <a:pPr marL="0" indent="0">
              <a:buNone/>
            </a:pPr>
            <a:r>
              <a:rPr lang="pt-BR" sz="2800" dirty="0"/>
              <a:t> - Reajuste anual pelo </a:t>
            </a:r>
            <a:r>
              <a:rPr lang="pt-BR" sz="2800" b="1" dirty="0"/>
              <a:t>IPCA</a:t>
            </a:r>
          </a:p>
        </p:txBody>
      </p:sp>
      <p:graphicFrame>
        <p:nvGraphicFramePr>
          <p:cNvPr id="6" name="Tabela 5">
            <a:extLst>
              <a:ext uri="{FF2B5EF4-FFF2-40B4-BE49-F238E27FC236}">
                <a16:creationId xmlns:a16="http://schemas.microsoft.com/office/drawing/2014/main" id="{D3473F3A-E38E-B357-4A89-35B58C5CC204}"/>
              </a:ext>
            </a:extLst>
          </p:cNvPr>
          <p:cNvGraphicFramePr>
            <a:graphicFrameLocks noGrp="1"/>
          </p:cNvGraphicFramePr>
          <p:nvPr>
            <p:extLst>
              <p:ext uri="{D42A27DB-BD31-4B8C-83A1-F6EECF244321}">
                <p14:modId xmlns:p14="http://schemas.microsoft.com/office/powerpoint/2010/main" val="3340451985"/>
              </p:ext>
            </p:extLst>
          </p:nvPr>
        </p:nvGraphicFramePr>
        <p:xfrm>
          <a:off x="509286" y="2158629"/>
          <a:ext cx="8437944" cy="3661071"/>
        </p:xfrm>
        <a:graphic>
          <a:graphicData uri="http://schemas.openxmlformats.org/drawingml/2006/table">
            <a:tbl>
              <a:tblPr firstRow="1" bandRow="1">
                <a:tableStyleId>{5C22544A-7EE6-4342-B048-85BDC9FD1C3A}</a:tableStyleId>
              </a:tblPr>
              <a:tblGrid>
                <a:gridCol w="4230547">
                  <a:extLst>
                    <a:ext uri="{9D8B030D-6E8A-4147-A177-3AD203B41FA5}">
                      <a16:colId xmlns:a16="http://schemas.microsoft.com/office/drawing/2014/main" val="2135881087"/>
                    </a:ext>
                  </a:extLst>
                </a:gridCol>
                <a:gridCol w="4207397">
                  <a:extLst>
                    <a:ext uri="{9D8B030D-6E8A-4147-A177-3AD203B41FA5}">
                      <a16:colId xmlns:a16="http://schemas.microsoft.com/office/drawing/2014/main" val="2530009532"/>
                    </a:ext>
                  </a:extLst>
                </a:gridCol>
              </a:tblGrid>
              <a:tr h="611742">
                <a:tc>
                  <a:txBody>
                    <a:bodyPr/>
                    <a:lstStyle/>
                    <a:p>
                      <a:r>
                        <a:rPr lang="pt-BR" sz="1800" dirty="0"/>
                        <a:t>Descrição</a:t>
                      </a:r>
                    </a:p>
                  </a:txBody>
                  <a:tcPr anchor="b"/>
                </a:tc>
                <a:tc>
                  <a:txBody>
                    <a:bodyPr/>
                    <a:lstStyle/>
                    <a:p>
                      <a:r>
                        <a:rPr lang="pt-BR" sz="1800" dirty="0"/>
                        <a:t>Valor</a:t>
                      </a:r>
                    </a:p>
                  </a:txBody>
                  <a:tcPr anchor="b"/>
                </a:tc>
                <a:extLst>
                  <a:ext uri="{0D108BD9-81ED-4DB2-BD59-A6C34878D82A}">
                    <a16:rowId xmlns:a16="http://schemas.microsoft.com/office/drawing/2014/main" val="4117667526"/>
                  </a:ext>
                </a:extLst>
              </a:tr>
              <a:tr h="496191">
                <a:tc>
                  <a:txBody>
                    <a:bodyPr/>
                    <a:lstStyle/>
                    <a:p>
                      <a:pPr algn="r"/>
                      <a:r>
                        <a:rPr lang="pt-BR" sz="2000" b="1" kern="1200" dirty="0">
                          <a:solidFill>
                            <a:schemeClr val="tx1"/>
                          </a:solidFill>
                          <a:latin typeface="+mn-lt"/>
                          <a:ea typeface="+mn-ea"/>
                          <a:cs typeface="+mn-cs"/>
                        </a:rPr>
                        <a:t>Setup/Transição na implantação (1 vez):</a:t>
                      </a:r>
                      <a:r>
                        <a:rPr lang="pt-BR" sz="2000" b="1" dirty="0">
                          <a:solidFill>
                            <a:schemeClr val="tx1"/>
                          </a:solidFill>
                        </a:rPr>
                        <a:t> </a:t>
                      </a:r>
                      <a:endParaRPr lang="pt-BR" sz="1800" b="1" dirty="0">
                        <a:solidFill>
                          <a:schemeClr val="tx1"/>
                        </a:solidFill>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000" b="1" dirty="0">
                          <a:solidFill>
                            <a:schemeClr val="tx1"/>
                          </a:solidFill>
                        </a:rPr>
                        <a:t>R$ 28.087,08</a:t>
                      </a:r>
                      <a:endParaRPr lang="pt-BR" sz="2000" b="1" kern="1200" dirty="0">
                        <a:solidFill>
                          <a:schemeClr val="tx1"/>
                        </a:solidFill>
                        <a:latin typeface="+mn-lt"/>
                        <a:ea typeface="+mn-ea"/>
                        <a:cs typeface="+mn-cs"/>
                      </a:endParaRPr>
                    </a:p>
                  </a:txBody>
                  <a:tcPr/>
                </a:tc>
                <a:extLst>
                  <a:ext uri="{0D108BD9-81ED-4DB2-BD59-A6C34878D82A}">
                    <a16:rowId xmlns:a16="http://schemas.microsoft.com/office/drawing/2014/main" val="2784250655"/>
                  </a:ext>
                </a:extLst>
              </a:tr>
              <a:tr h="496191">
                <a:tc>
                  <a:txBody>
                    <a:bodyPr/>
                    <a:lstStyle/>
                    <a:p>
                      <a:pPr marL="0" algn="r" defTabSz="685800" rtl="0" eaLnBrk="1" latinLnBrk="0" hangingPunct="1"/>
                      <a:r>
                        <a:rPr lang="pt-BR" sz="2000" b="1" kern="1200" dirty="0">
                          <a:solidFill>
                            <a:schemeClr val="tx1"/>
                          </a:solidFill>
                          <a:latin typeface="+mn-lt"/>
                          <a:ea typeface="+mn-ea"/>
                          <a:cs typeface="+mn-cs"/>
                        </a:rPr>
                        <a:t>Mensalidade da Infraestrutura:</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000" b="1" kern="1200" dirty="0">
                          <a:solidFill>
                            <a:schemeClr val="tx1"/>
                          </a:solidFill>
                          <a:latin typeface="+mn-lt"/>
                          <a:ea typeface="+mn-ea"/>
                          <a:cs typeface="+mn-cs"/>
                        </a:rPr>
                        <a:t>R$ </a:t>
                      </a:r>
                      <a:r>
                        <a:rPr lang="pt-BR" sz="2000" b="1" dirty="0">
                          <a:solidFill>
                            <a:schemeClr val="tx1"/>
                          </a:solidFill>
                        </a:rPr>
                        <a:t>19.654,04</a:t>
                      </a:r>
                      <a:endParaRPr lang="pt-BR" sz="2000" b="1" kern="1200" dirty="0">
                        <a:solidFill>
                          <a:schemeClr val="tx1"/>
                        </a:solidFill>
                        <a:latin typeface="+mn-lt"/>
                        <a:ea typeface="+mn-ea"/>
                        <a:cs typeface="+mn-cs"/>
                      </a:endParaRPr>
                    </a:p>
                  </a:txBody>
                  <a:tcPr/>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2000" b="1" kern="1200" dirty="0">
                          <a:solidFill>
                            <a:schemeClr val="tx1"/>
                          </a:solidFill>
                          <a:latin typeface="+mn-lt"/>
                          <a:ea typeface="+mn-ea"/>
                          <a:cs typeface="+mn-cs"/>
                        </a:rPr>
                        <a:t>Mensalidade Serviços Gerenciados: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000" b="1" dirty="0">
                          <a:solidFill>
                            <a:schemeClr val="tx1"/>
                          </a:solidFill>
                        </a:rPr>
                        <a:t>R$ 5.473,68</a:t>
                      </a:r>
                    </a:p>
                  </a:txBody>
                  <a:tcPr/>
                </a:tc>
                <a:extLst>
                  <a:ext uri="{0D108BD9-81ED-4DB2-BD59-A6C34878D82A}">
                    <a16:rowId xmlns:a16="http://schemas.microsoft.com/office/drawing/2014/main" val="3753639003"/>
                  </a:ext>
                </a:extLst>
              </a:tr>
              <a:tr h="496191">
                <a:tc>
                  <a:txBody>
                    <a:bodyPr/>
                    <a:lstStyle/>
                    <a:p>
                      <a:pPr algn="r"/>
                      <a:r>
                        <a:rPr lang="pt-BR" sz="2000" b="1" kern="1200" dirty="0">
                          <a:solidFill>
                            <a:schemeClr val="tx1"/>
                          </a:solidFill>
                          <a:latin typeface="+mn-lt"/>
                          <a:ea typeface="+mn-ea"/>
                          <a:cs typeface="+mn-cs"/>
                        </a:rPr>
                        <a:t>Mensalidade Total:</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000" b="1" kern="1200" dirty="0">
                          <a:solidFill>
                            <a:schemeClr val="tx1"/>
                          </a:solidFill>
                          <a:latin typeface="+mn-lt"/>
                          <a:ea typeface="+mn-ea"/>
                          <a:cs typeface="+mn-cs"/>
                        </a:rPr>
                        <a:t>R$ 25.127,72</a:t>
                      </a:r>
                    </a:p>
                    <a:p>
                      <a:pPr algn="r"/>
                      <a:endParaRPr lang="pt-BR" sz="2000" b="1" kern="1200" dirty="0">
                        <a:solidFill>
                          <a:schemeClr val="tx1"/>
                        </a:solidFill>
                        <a:latin typeface="+mn-lt"/>
                        <a:ea typeface="+mn-ea"/>
                        <a:cs typeface="+mn-cs"/>
                      </a:endParaRPr>
                    </a:p>
                  </a:txBody>
                  <a:tcPr/>
                </a:tc>
                <a:extLst>
                  <a:ext uri="{0D108BD9-81ED-4DB2-BD59-A6C34878D82A}">
                    <a16:rowId xmlns:a16="http://schemas.microsoft.com/office/drawing/2014/main" val="2304447189"/>
                  </a:ext>
                </a:extLst>
              </a:tr>
              <a:tr h="450018">
                <a:tc>
                  <a:txBody>
                    <a:bodyPr/>
                    <a:lstStyle/>
                    <a:p>
                      <a:pPr marL="0" indent="0" algn="r">
                        <a:buNone/>
                      </a:pPr>
                      <a:r>
                        <a:rPr lang="pt-BR" sz="2000" b="1" kern="1200" dirty="0">
                          <a:solidFill>
                            <a:schemeClr val="tx1"/>
                          </a:solidFill>
                          <a:latin typeface="+mn-lt"/>
                          <a:ea typeface="+mn-ea"/>
                          <a:cs typeface="+mn-cs"/>
                        </a:rPr>
                        <a:t>Valor Total em 60 meses/ 5 anos: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000" b="1" dirty="0">
                          <a:solidFill>
                            <a:schemeClr val="tx1"/>
                          </a:solidFill>
                        </a:rPr>
                        <a:t>R$ 1.535.750,28</a:t>
                      </a:r>
                      <a:endParaRPr lang="pt-BR" sz="2000" b="1" kern="1200" dirty="0">
                        <a:solidFill>
                          <a:schemeClr val="tx1"/>
                        </a:solidFill>
                        <a:latin typeface="+mn-lt"/>
                        <a:ea typeface="+mn-ea"/>
                        <a:cs typeface="+mn-cs"/>
                      </a:endParaRPr>
                    </a:p>
                  </a:txBody>
                  <a:tcPr/>
                </a:tc>
                <a:extLst>
                  <a:ext uri="{0D108BD9-81ED-4DB2-BD59-A6C34878D82A}">
                    <a16:rowId xmlns:a16="http://schemas.microsoft.com/office/drawing/2014/main" val="3218030701"/>
                  </a:ext>
                </a:extLst>
              </a:tr>
            </a:tbl>
          </a:graphicData>
        </a:graphic>
      </p:graphicFrame>
    </p:spTree>
    <p:extLst>
      <p:ext uri="{BB962C8B-B14F-4D97-AF65-F5344CB8AC3E}">
        <p14:creationId xmlns:p14="http://schemas.microsoft.com/office/powerpoint/2010/main" val="2387129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643B5A-CD74-AE7D-8135-F810F157E2D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9650B0-876F-1551-7CD8-99E19452F991}"/>
              </a:ext>
            </a:extLst>
          </p:cNvPr>
          <p:cNvSpPr>
            <a:spLocks noGrp="1"/>
          </p:cNvSpPr>
          <p:nvPr>
            <p:ph type="title"/>
          </p:nvPr>
        </p:nvSpPr>
        <p:spPr>
          <a:xfrm>
            <a:off x="3408556" y="1581326"/>
            <a:ext cx="5028800" cy="3779568"/>
          </a:xfrm>
        </p:spPr>
        <p:txBody>
          <a:bodyPr vert="horz" lIns="91440" tIns="45720" rIns="91440" bIns="45720" rtlCol="0" anchor="ctr">
            <a:normAutofit/>
          </a:bodyPr>
          <a:lstStyle/>
          <a:p>
            <a:pPr defTabSz="914400"/>
            <a:r>
              <a:rPr lang="en-US" sz="6500" b="1" kern="1200">
                <a:solidFill>
                  <a:schemeClr val="tx1"/>
                </a:solidFill>
                <a:latin typeface="+mj-lt"/>
                <a:ea typeface="+mj-ea"/>
                <a:cs typeface="+mj-cs"/>
              </a:rPr>
              <a:t>Modelo de Negócios</a:t>
            </a:r>
            <a:br>
              <a:rPr lang="en-US" sz="6500" b="1" kern="1200">
                <a:solidFill>
                  <a:schemeClr val="tx1"/>
                </a:solidFill>
                <a:latin typeface="+mj-lt"/>
                <a:ea typeface="+mj-ea"/>
                <a:cs typeface="+mj-cs"/>
              </a:rPr>
            </a:br>
            <a:r>
              <a:rPr lang="en-US" sz="6500" b="1" kern="1200">
                <a:solidFill>
                  <a:schemeClr val="tx1"/>
                </a:solidFill>
                <a:latin typeface="+mj-lt"/>
                <a:ea typeface="+mj-ea"/>
                <a:cs typeface="+mj-cs"/>
              </a:rPr>
              <a:t>Tecnologia Aberta</a:t>
            </a:r>
          </a:p>
        </p:txBody>
      </p:sp>
      <p:sp>
        <p:nvSpPr>
          <p:cNvPr id="4" name="Espaço Reservado para Rodapé 3">
            <a:extLst>
              <a:ext uri="{FF2B5EF4-FFF2-40B4-BE49-F238E27FC236}">
                <a16:creationId xmlns:a16="http://schemas.microsoft.com/office/drawing/2014/main" id="{43C03A90-3709-9620-B525-2F84E80BB7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cxnSp>
        <p:nvCxnSpPr>
          <p:cNvPr id="15" name="Straight Connector 14">
            <a:extLst>
              <a:ext uri="{FF2B5EF4-FFF2-40B4-BE49-F238E27FC236}">
                <a16:creationId xmlns:a16="http://schemas.microsoft.com/office/drawing/2014/main" id="{BDF0D3DE-EC74-4C9F-AFA1-DC5CE5236B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2260"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014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title="Gráfico"/>
          <p:cNvPicPr preferRelativeResize="0"/>
          <p:nvPr/>
        </p:nvPicPr>
        <p:blipFill rotWithShape="1">
          <a:blip r:embed="rId3">
            <a:alphaModFix/>
          </a:blip>
          <a:srcRect b="3836"/>
          <a:stretch/>
        </p:blipFill>
        <p:spPr>
          <a:xfrm>
            <a:off x="2141548" y="710510"/>
            <a:ext cx="4860902" cy="3636572"/>
          </a:xfrm>
          <a:prstGeom prst="rect">
            <a:avLst/>
          </a:prstGeom>
          <a:noFill/>
          <a:ln>
            <a:noFill/>
          </a:ln>
        </p:spPr>
      </p:pic>
      <p:sp>
        <p:nvSpPr>
          <p:cNvPr id="79" name="Google Shape;79;p17"/>
          <p:cNvSpPr txBox="1"/>
          <p:nvPr/>
        </p:nvSpPr>
        <p:spPr>
          <a:xfrm>
            <a:off x="208344" y="100010"/>
            <a:ext cx="8738886" cy="61050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2800" b="1" dirty="0">
                <a:latin typeface="Raleway Light"/>
                <a:ea typeface="Raleway Light"/>
                <a:cs typeface="Raleway Light"/>
                <a:sym typeface="Raleway Light"/>
              </a:rPr>
              <a:t>Transferência e Evolução em </a:t>
            </a:r>
            <a:r>
              <a:rPr lang="pt-BR" sz="2800" b="1" dirty="0" err="1">
                <a:latin typeface="Raleway Light"/>
                <a:ea typeface="Raleway Light"/>
                <a:cs typeface="Raleway Light"/>
                <a:sym typeface="Raleway Light"/>
              </a:rPr>
              <a:t>Macropontos</a:t>
            </a:r>
            <a:r>
              <a:rPr lang="pt-BR" sz="2800" b="1" dirty="0">
                <a:latin typeface="Raleway Light"/>
                <a:ea typeface="Raleway Light"/>
                <a:cs typeface="Raleway Light"/>
                <a:sym typeface="Raleway Light"/>
              </a:rPr>
              <a:t> do </a:t>
            </a:r>
            <a:r>
              <a:rPr lang="pt-BR" sz="2800" b="1" dirty="0" err="1">
                <a:latin typeface="Raleway Light"/>
                <a:ea typeface="Raleway Light"/>
                <a:cs typeface="Raleway Light"/>
                <a:sym typeface="Raleway Light"/>
              </a:rPr>
              <a:t>AGHUse</a:t>
            </a:r>
            <a:endParaRPr sz="2800" b="1" dirty="0">
              <a:latin typeface="Raleway"/>
              <a:ea typeface="Raleway"/>
              <a:cs typeface="Raleway"/>
              <a:sym typeface="Raleway"/>
            </a:endParaRPr>
          </a:p>
        </p:txBody>
      </p:sp>
      <p:sp>
        <p:nvSpPr>
          <p:cNvPr id="4" name="CaixaDeTexto 3">
            <a:extLst>
              <a:ext uri="{FF2B5EF4-FFF2-40B4-BE49-F238E27FC236}">
                <a16:creationId xmlns:a16="http://schemas.microsoft.com/office/drawing/2014/main" id="{5D71DAD9-5326-7C2E-C420-A2F30E909DC1}"/>
              </a:ext>
            </a:extLst>
          </p:cNvPr>
          <p:cNvSpPr txBox="1"/>
          <p:nvPr/>
        </p:nvSpPr>
        <p:spPr>
          <a:xfrm>
            <a:off x="81023" y="4114140"/>
            <a:ext cx="8981953" cy="2031325"/>
          </a:xfrm>
          <a:prstGeom prst="rect">
            <a:avLst/>
          </a:prstGeom>
          <a:noFill/>
        </p:spPr>
        <p:txBody>
          <a:bodyPr wrap="square">
            <a:spAutoFit/>
          </a:bodyPr>
          <a:lstStyle/>
          <a:p>
            <a:pPr lvl="1"/>
            <a:r>
              <a:rPr lang="pt-BR" b="1" dirty="0"/>
              <a:t>- Valor de 1 </a:t>
            </a:r>
            <a:r>
              <a:rPr lang="pt-BR" b="1" dirty="0" err="1"/>
              <a:t>macroponto</a:t>
            </a:r>
            <a:r>
              <a:rPr lang="pt-BR" b="1" dirty="0"/>
              <a:t>:</a:t>
            </a:r>
            <a:endParaRPr lang="pt-BR" dirty="0"/>
          </a:p>
          <a:p>
            <a:pPr lvl="1"/>
            <a:r>
              <a:rPr lang="pt-BR" dirty="0"/>
              <a:t>	1 </a:t>
            </a:r>
            <a:r>
              <a:rPr lang="pt-BR" dirty="0" err="1"/>
              <a:t>macroponto</a:t>
            </a:r>
            <a:r>
              <a:rPr lang="pt-BR" dirty="0"/>
              <a:t>=10 PF×(R$300,00/1 PF)=R$ 3.000,00</a:t>
            </a:r>
          </a:p>
          <a:p>
            <a:pPr lvl="1"/>
            <a:r>
              <a:rPr lang="pt-BR" b="1" dirty="0"/>
              <a:t>- Valor de 11.000 </a:t>
            </a:r>
            <a:r>
              <a:rPr lang="pt-BR" b="1" dirty="0" err="1"/>
              <a:t>macropontos</a:t>
            </a:r>
            <a:r>
              <a:rPr lang="pt-BR" b="1" dirty="0"/>
              <a:t>:</a:t>
            </a:r>
            <a:endParaRPr lang="pt-BR" dirty="0"/>
          </a:p>
          <a:p>
            <a:pPr lvl="1"/>
            <a:r>
              <a:rPr lang="pt-BR" dirty="0"/>
              <a:t>	11.000 </a:t>
            </a:r>
            <a:r>
              <a:rPr lang="pt-BR" dirty="0" err="1"/>
              <a:t>macropontos</a:t>
            </a:r>
            <a:r>
              <a:rPr lang="pt-BR" dirty="0"/>
              <a:t>=11.000×R$3.000,00=R$33.000.000,00</a:t>
            </a:r>
          </a:p>
          <a:p>
            <a:pPr lvl="1"/>
            <a:endParaRPr lang="pt-BR" dirty="0"/>
          </a:p>
          <a:p>
            <a:pPr lvl="1"/>
            <a:r>
              <a:rPr lang="pt-BR" dirty="0"/>
              <a:t>Com base na estimativa apresentada, o valor de </a:t>
            </a:r>
            <a:r>
              <a:rPr lang="pt-BR" b="1" dirty="0"/>
              <a:t>11.000 </a:t>
            </a:r>
            <a:r>
              <a:rPr lang="pt-BR" b="1" dirty="0" err="1"/>
              <a:t>macropontos</a:t>
            </a:r>
            <a:r>
              <a:rPr lang="pt-BR" b="1" dirty="0"/>
              <a:t> </a:t>
            </a:r>
            <a:r>
              <a:rPr lang="pt-BR" dirty="0"/>
              <a:t>corresponde a </a:t>
            </a:r>
            <a:r>
              <a:rPr lang="pt-BR" b="1" dirty="0"/>
              <a:t>R$ 33.000.000,00 (trinta e três milhões de reais)</a:t>
            </a:r>
            <a:r>
              <a:rPr lang="pt-BR"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A8F00510-4331-5706-6743-80EBE4D1EC87}"/>
            </a:ext>
          </a:extLst>
        </p:cNvPr>
        <p:cNvGrpSpPr/>
        <p:nvPr/>
      </p:nvGrpSpPr>
      <p:grpSpPr>
        <a:xfrm>
          <a:off x="0" y="0"/>
          <a:ext cx="0" cy="0"/>
          <a:chOff x="0" y="0"/>
          <a:chExt cx="0" cy="0"/>
        </a:xfrm>
      </p:grpSpPr>
      <p:sp>
        <p:nvSpPr>
          <p:cNvPr id="79" name="Google Shape;79;p17">
            <a:extLst>
              <a:ext uri="{FF2B5EF4-FFF2-40B4-BE49-F238E27FC236}">
                <a16:creationId xmlns:a16="http://schemas.microsoft.com/office/drawing/2014/main" id="{2948AB5B-64D4-F69F-81A3-471232F27506}"/>
              </a:ext>
            </a:extLst>
          </p:cNvPr>
          <p:cNvSpPr txBox="1"/>
          <p:nvPr/>
        </p:nvSpPr>
        <p:spPr>
          <a:xfrm>
            <a:off x="497709" y="-650"/>
            <a:ext cx="8750460" cy="129398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3600" b="1" dirty="0">
                <a:latin typeface="Raleway Light"/>
                <a:ea typeface="Raleway Light"/>
                <a:cs typeface="Raleway Light"/>
                <a:sym typeface="Raleway Light"/>
              </a:rPr>
              <a:t>Credenciamento na Implantação e</a:t>
            </a:r>
          </a:p>
          <a:p>
            <a:pPr algn="ctr">
              <a:buClr>
                <a:srgbClr val="000000"/>
              </a:buClr>
              <a:buSzPts val="2000"/>
            </a:pPr>
            <a:r>
              <a:rPr lang="pt-BR" sz="3600" b="1" dirty="0">
                <a:latin typeface="Raleway Light"/>
                <a:ea typeface="Raleway Light"/>
                <a:cs typeface="Raleway Light"/>
                <a:sym typeface="Raleway Light"/>
              </a:rPr>
              <a:t>                    Suporte ao </a:t>
            </a:r>
            <a:r>
              <a:rPr lang="pt-BR" sz="3600" b="1" dirty="0" err="1">
                <a:latin typeface="Raleway Light"/>
                <a:ea typeface="Raleway Light"/>
                <a:cs typeface="Raleway Light"/>
                <a:sym typeface="Raleway Light"/>
              </a:rPr>
              <a:t>AGHUse</a:t>
            </a:r>
            <a:endParaRPr sz="3600" b="1" dirty="0">
              <a:latin typeface="Raleway"/>
              <a:ea typeface="Raleway"/>
              <a:cs typeface="Raleway"/>
              <a:sym typeface="Raleway"/>
            </a:endParaRPr>
          </a:p>
        </p:txBody>
      </p:sp>
      <p:pic>
        <p:nvPicPr>
          <p:cNvPr id="4" name="Imagem 3" descr="Tabela&#10;&#10;O conteúdo gerado por IA pode estar incorreto.">
            <a:extLst>
              <a:ext uri="{FF2B5EF4-FFF2-40B4-BE49-F238E27FC236}">
                <a16:creationId xmlns:a16="http://schemas.microsoft.com/office/drawing/2014/main" id="{76FD24CD-899D-34E7-A5C4-3F467403B1E2}"/>
              </a:ext>
            </a:extLst>
          </p:cNvPr>
          <p:cNvPicPr>
            <a:picLocks noChangeAspect="1"/>
          </p:cNvPicPr>
          <p:nvPr/>
        </p:nvPicPr>
        <p:blipFill>
          <a:blip r:embed="rId3"/>
          <a:stretch>
            <a:fillRect/>
          </a:stretch>
        </p:blipFill>
        <p:spPr>
          <a:xfrm>
            <a:off x="3567072" y="1347086"/>
            <a:ext cx="5380158" cy="5144489"/>
          </a:xfrm>
          <a:prstGeom prst="rect">
            <a:avLst/>
          </a:prstGeom>
        </p:spPr>
      </p:pic>
      <p:pic>
        <p:nvPicPr>
          <p:cNvPr id="6" name="Imagem 5">
            <a:extLst>
              <a:ext uri="{FF2B5EF4-FFF2-40B4-BE49-F238E27FC236}">
                <a16:creationId xmlns:a16="http://schemas.microsoft.com/office/drawing/2014/main" id="{6392B955-03AD-9A18-B1F3-43FF7245EE57}"/>
              </a:ext>
            </a:extLst>
          </p:cNvPr>
          <p:cNvPicPr>
            <a:picLocks noChangeAspect="1"/>
          </p:cNvPicPr>
          <p:nvPr/>
        </p:nvPicPr>
        <p:blipFill>
          <a:blip r:embed="rId4"/>
          <a:stretch>
            <a:fillRect/>
          </a:stretch>
        </p:blipFill>
        <p:spPr>
          <a:xfrm>
            <a:off x="497709" y="788366"/>
            <a:ext cx="2064077" cy="939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m 7">
            <a:extLst>
              <a:ext uri="{FF2B5EF4-FFF2-40B4-BE49-F238E27FC236}">
                <a16:creationId xmlns:a16="http://schemas.microsoft.com/office/drawing/2014/main" id="{CA2430BF-9B79-B103-77F6-1D73B3624960}"/>
              </a:ext>
            </a:extLst>
          </p:cNvPr>
          <p:cNvPicPr>
            <a:picLocks noChangeAspect="1"/>
          </p:cNvPicPr>
          <p:nvPr/>
        </p:nvPicPr>
        <p:blipFill>
          <a:blip r:embed="rId5"/>
          <a:stretch>
            <a:fillRect/>
          </a:stretch>
        </p:blipFill>
        <p:spPr>
          <a:xfrm>
            <a:off x="1202232" y="1888383"/>
            <a:ext cx="2064077" cy="84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m 9">
            <a:extLst>
              <a:ext uri="{FF2B5EF4-FFF2-40B4-BE49-F238E27FC236}">
                <a16:creationId xmlns:a16="http://schemas.microsoft.com/office/drawing/2014/main" id="{306D0A7B-4AD3-56E8-01B9-30102ECD4418}"/>
              </a:ext>
            </a:extLst>
          </p:cNvPr>
          <p:cNvPicPr>
            <a:picLocks noChangeAspect="1"/>
          </p:cNvPicPr>
          <p:nvPr/>
        </p:nvPicPr>
        <p:blipFill>
          <a:blip r:embed="rId6"/>
          <a:stretch>
            <a:fillRect/>
          </a:stretch>
        </p:blipFill>
        <p:spPr>
          <a:xfrm>
            <a:off x="497708" y="2918374"/>
            <a:ext cx="2064078" cy="1021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m 11">
            <a:extLst>
              <a:ext uri="{FF2B5EF4-FFF2-40B4-BE49-F238E27FC236}">
                <a16:creationId xmlns:a16="http://schemas.microsoft.com/office/drawing/2014/main" id="{80F776D9-61B0-F7FF-5D05-4B46CC99656A}"/>
              </a:ext>
            </a:extLst>
          </p:cNvPr>
          <p:cNvPicPr>
            <a:picLocks noChangeAspect="1"/>
          </p:cNvPicPr>
          <p:nvPr/>
        </p:nvPicPr>
        <p:blipFill>
          <a:blip r:embed="rId7"/>
          <a:stretch>
            <a:fillRect/>
          </a:stretch>
        </p:blipFill>
        <p:spPr>
          <a:xfrm>
            <a:off x="497709" y="5331908"/>
            <a:ext cx="2064077" cy="1113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m 13">
            <a:extLst>
              <a:ext uri="{FF2B5EF4-FFF2-40B4-BE49-F238E27FC236}">
                <a16:creationId xmlns:a16="http://schemas.microsoft.com/office/drawing/2014/main" id="{AD1E3637-E001-9B1E-29BB-C9BE77BD0ECD}"/>
              </a:ext>
            </a:extLst>
          </p:cNvPr>
          <p:cNvPicPr>
            <a:picLocks noChangeAspect="1"/>
          </p:cNvPicPr>
          <p:nvPr/>
        </p:nvPicPr>
        <p:blipFill>
          <a:blip r:embed="rId8"/>
          <a:stretch>
            <a:fillRect/>
          </a:stretch>
        </p:blipFill>
        <p:spPr>
          <a:xfrm>
            <a:off x="1202232" y="4119661"/>
            <a:ext cx="2064078" cy="103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8240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7E1FA1-95D6-CBF2-C3AD-D4D62BE4B22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E4B6D-2268-2CEB-907A-00E7BF951863}"/>
              </a:ext>
            </a:extLst>
          </p:cNvPr>
          <p:cNvSpPr>
            <a:spLocks noGrp="1"/>
          </p:cNvSpPr>
          <p:nvPr>
            <p:ph type="title"/>
          </p:nvPr>
        </p:nvSpPr>
        <p:spPr>
          <a:xfrm>
            <a:off x="723900" y="1383527"/>
            <a:ext cx="4587868" cy="4175166"/>
          </a:xfrm>
        </p:spPr>
        <p:txBody>
          <a:bodyPr vert="horz" lIns="91440" tIns="45720" rIns="91440" bIns="45720" rtlCol="0" anchor="ctr">
            <a:normAutofit/>
          </a:bodyPr>
          <a:lstStyle/>
          <a:p>
            <a:pPr algn="r" defTabSz="914400"/>
            <a:r>
              <a:rPr lang="en-US" sz="5300" b="1" kern="1200">
                <a:solidFill>
                  <a:schemeClr val="tx1"/>
                </a:solidFill>
                <a:latin typeface="+mj-lt"/>
                <a:ea typeface="+mj-ea"/>
                <a:cs typeface="+mj-cs"/>
              </a:rPr>
              <a:t>Comparativos </a:t>
            </a:r>
            <a:br>
              <a:rPr lang="en-US" sz="5300" b="1" kern="1200">
                <a:solidFill>
                  <a:schemeClr val="tx1"/>
                </a:solidFill>
                <a:latin typeface="+mj-lt"/>
                <a:ea typeface="+mj-ea"/>
                <a:cs typeface="+mj-cs"/>
              </a:rPr>
            </a:br>
            <a:r>
              <a:rPr lang="en-US" sz="5300" b="1" kern="1200">
                <a:solidFill>
                  <a:schemeClr val="tx1"/>
                </a:solidFill>
                <a:latin typeface="+mj-lt"/>
                <a:ea typeface="+mj-ea"/>
                <a:cs typeface="+mj-cs"/>
              </a:rPr>
              <a:t>Front Offices</a:t>
            </a:r>
            <a:br>
              <a:rPr lang="en-US" sz="5300" b="1" kern="1200">
                <a:solidFill>
                  <a:schemeClr val="tx1"/>
                </a:solidFill>
                <a:latin typeface="+mj-lt"/>
                <a:ea typeface="+mj-ea"/>
                <a:cs typeface="+mj-cs"/>
              </a:rPr>
            </a:br>
            <a:r>
              <a:rPr lang="en-US" sz="5300" b="1" kern="1200">
                <a:solidFill>
                  <a:schemeClr val="tx1"/>
                </a:solidFill>
                <a:latin typeface="+mj-lt"/>
                <a:ea typeface="+mj-ea"/>
                <a:cs typeface="+mj-cs"/>
              </a:rPr>
              <a:t>+</a:t>
            </a:r>
            <a:br>
              <a:rPr lang="en-US" sz="5300" b="1" kern="1200">
                <a:solidFill>
                  <a:schemeClr val="tx1"/>
                </a:solidFill>
                <a:latin typeface="+mj-lt"/>
                <a:ea typeface="+mj-ea"/>
                <a:cs typeface="+mj-cs"/>
              </a:rPr>
            </a:br>
            <a:r>
              <a:rPr lang="en-US" sz="5300" b="1" kern="1200">
                <a:solidFill>
                  <a:schemeClr val="tx1"/>
                </a:solidFill>
                <a:latin typeface="+mj-lt"/>
                <a:ea typeface="+mj-ea"/>
                <a:cs typeface="+mj-cs"/>
              </a:rPr>
              <a:t>Infraestruturas</a:t>
            </a:r>
          </a:p>
        </p:txBody>
      </p:sp>
      <p:sp>
        <p:nvSpPr>
          <p:cNvPr id="4" name="Espaço Reservado para Rodapé 3">
            <a:extLst>
              <a:ext uri="{FF2B5EF4-FFF2-40B4-BE49-F238E27FC236}">
                <a16:creationId xmlns:a16="http://schemas.microsoft.com/office/drawing/2014/main" id="{1A165CCD-230D-6AB2-22BA-FD5825EC60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cxnSp>
        <p:nvCxnSpPr>
          <p:cNvPr id="15" name="Straight Connector 14">
            <a:extLst>
              <a:ext uri="{FF2B5EF4-FFF2-40B4-BE49-F238E27FC236}">
                <a16:creationId xmlns:a16="http://schemas.microsoft.com/office/drawing/2014/main" id="{BDF0D3DE-EC74-4C9F-AFA1-DC5CE5236B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099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000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1D2AFD6-4107-BB11-C4CE-D9CA22671A1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AFE26CD-446D-99B9-166C-90BE1391AD3F}"/>
              </a:ext>
            </a:extLst>
          </p:cNvPr>
          <p:cNvSpPr>
            <a:spLocks noGrp="1"/>
          </p:cNvSpPr>
          <p:nvPr>
            <p:ph type="title"/>
          </p:nvPr>
        </p:nvSpPr>
        <p:spPr>
          <a:xfrm>
            <a:off x="370391" y="129551"/>
            <a:ext cx="8437943" cy="499430"/>
          </a:xfrm>
        </p:spPr>
        <p:txBody>
          <a:bodyPr anchor="ctr">
            <a:noAutofit/>
          </a:bodyPr>
          <a:lstStyle/>
          <a:p>
            <a:pPr algn="ctr"/>
            <a:r>
              <a:rPr lang="pt-BR" sz="3200" b="1" dirty="0"/>
              <a:t>Sistemas Front Offices</a:t>
            </a:r>
          </a:p>
        </p:txBody>
      </p:sp>
      <p:graphicFrame>
        <p:nvGraphicFramePr>
          <p:cNvPr id="7" name="Tabela 6">
            <a:extLst>
              <a:ext uri="{FF2B5EF4-FFF2-40B4-BE49-F238E27FC236}">
                <a16:creationId xmlns:a16="http://schemas.microsoft.com/office/drawing/2014/main" id="{55429F43-0158-F3A3-AB88-27432E924FF8}"/>
              </a:ext>
            </a:extLst>
          </p:cNvPr>
          <p:cNvGraphicFramePr>
            <a:graphicFrameLocks noGrp="1"/>
          </p:cNvGraphicFramePr>
          <p:nvPr>
            <p:extLst>
              <p:ext uri="{D42A27DB-BD31-4B8C-83A1-F6EECF244321}">
                <p14:modId xmlns:p14="http://schemas.microsoft.com/office/powerpoint/2010/main" val="2142835130"/>
              </p:ext>
            </p:extLst>
          </p:nvPr>
        </p:nvGraphicFramePr>
        <p:xfrm>
          <a:off x="190982" y="628981"/>
          <a:ext cx="8762036" cy="5928483"/>
        </p:xfrm>
        <a:graphic>
          <a:graphicData uri="http://schemas.openxmlformats.org/drawingml/2006/table">
            <a:tbl>
              <a:tblPr firstRow="1" bandRow="1">
                <a:tableStyleId>{5C22544A-7EE6-4342-B048-85BDC9FD1C3A}</a:tableStyleId>
              </a:tblPr>
              <a:tblGrid>
                <a:gridCol w="1611670">
                  <a:extLst>
                    <a:ext uri="{9D8B030D-6E8A-4147-A177-3AD203B41FA5}">
                      <a16:colId xmlns:a16="http://schemas.microsoft.com/office/drawing/2014/main" val="2135881087"/>
                    </a:ext>
                  </a:extLst>
                </a:gridCol>
                <a:gridCol w="2213209">
                  <a:extLst>
                    <a:ext uri="{9D8B030D-6E8A-4147-A177-3AD203B41FA5}">
                      <a16:colId xmlns:a16="http://schemas.microsoft.com/office/drawing/2014/main" val="2530009532"/>
                    </a:ext>
                  </a:extLst>
                </a:gridCol>
                <a:gridCol w="2235908">
                  <a:extLst>
                    <a:ext uri="{9D8B030D-6E8A-4147-A177-3AD203B41FA5}">
                      <a16:colId xmlns:a16="http://schemas.microsoft.com/office/drawing/2014/main" val="35371995"/>
                    </a:ext>
                  </a:extLst>
                </a:gridCol>
                <a:gridCol w="2701249">
                  <a:extLst>
                    <a:ext uri="{9D8B030D-6E8A-4147-A177-3AD203B41FA5}">
                      <a16:colId xmlns:a16="http://schemas.microsoft.com/office/drawing/2014/main" val="995559863"/>
                    </a:ext>
                  </a:extLst>
                </a:gridCol>
              </a:tblGrid>
              <a:tr h="198327">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a:solidFill>
                            <a:schemeClr val="lt1"/>
                          </a:solidFill>
                          <a:latin typeface="+mn-lt"/>
                          <a:ea typeface="+mn-ea"/>
                          <a:cs typeface="+mn-cs"/>
                        </a:rPr>
                        <a:t>MV</a:t>
                      </a:r>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tc>
                <a:extLst>
                  <a:ext uri="{0D108BD9-81ED-4DB2-BD59-A6C34878D82A}">
                    <a16:rowId xmlns:a16="http://schemas.microsoft.com/office/drawing/2014/main" val="3355674634"/>
                  </a:ext>
                </a:extLst>
              </a:tr>
              <a:tr h="381123">
                <a:tc>
                  <a:txBody>
                    <a:bodyPr/>
                    <a:lstStyle/>
                    <a:p>
                      <a:pPr algn="r"/>
                      <a:r>
                        <a:rPr lang="pt-BR" sz="1400" b="1" dirty="0"/>
                        <a:t>Descrição</a:t>
                      </a:r>
                    </a:p>
                  </a:txBody>
                  <a:tcPr/>
                </a:tc>
                <a:tc>
                  <a:txBody>
                    <a:bodyPr/>
                    <a:lstStyle/>
                    <a:p>
                      <a:pPr algn="r"/>
                      <a:r>
                        <a:rPr lang="pt-BR" sz="1400" b="1" dirty="0"/>
                        <a:t>Valor</a:t>
                      </a:r>
                    </a:p>
                  </a:txBody>
                  <a:tcPr/>
                </a:tc>
                <a:tc>
                  <a:txBody>
                    <a:bodyPr/>
                    <a:lstStyle/>
                    <a:p>
                      <a:pPr marL="0" algn="r" defTabSz="685800" rtl="0" eaLnBrk="1" latinLnBrk="0" hangingPunct="1"/>
                      <a:r>
                        <a:rPr lang="pt-BR" sz="1400" b="1" kern="1200" dirty="0">
                          <a:solidFill>
                            <a:schemeClr val="dk1"/>
                          </a:solidFill>
                          <a:latin typeface="+mn-lt"/>
                          <a:ea typeface="+mn-ea"/>
                          <a:cs typeface="+mn-cs"/>
                        </a:rPr>
                        <a:t>Valor</a:t>
                      </a:r>
                    </a:p>
                  </a:txBody>
                  <a:tcPr/>
                </a:tc>
                <a:tc>
                  <a:txBody>
                    <a:bodyPr/>
                    <a:lstStyle/>
                    <a:p>
                      <a:pPr algn="r"/>
                      <a:r>
                        <a:rPr lang="pt-BR" sz="1400" dirty="0"/>
                        <a:t>Valor</a:t>
                      </a:r>
                    </a:p>
                  </a:txBody>
                  <a:tcPr/>
                </a:tc>
                <a:extLst>
                  <a:ext uri="{0D108BD9-81ED-4DB2-BD59-A6C34878D82A}">
                    <a16:rowId xmlns:a16="http://schemas.microsoft.com/office/drawing/2014/main" val="4117667526"/>
                  </a:ext>
                </a:extLst>
              </a:tr>
              <a:tr h="530177">
                <a:tc>
                  <a:txBody>
                    <a:bodyPr/>
                    <a:lstStyle/>
                    <a:p>
                      <a:pPr algn="r"/>
                      <a:r>
                        <a:rPr lang="pt-BR" sz="1400" b="1" kern="1200" dirty="0">
                          <a:solidFill>
                            <a:schemeClr val="tx1"/>
                          </a:solidFill>
                          <a:latin typeface="+mn-lt"/>
                          <a:ea typeface="+mn-ea"/>
                          <a:cs typeface="+mn-cs"/>
                        </a:rPr>
                        <a:t>Tempo de Implantação e valor:</a:t>
                      </a:r>
                      <a:endParaRPr lang="pt-BR" sz="14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22,5 meses (1 ano e 9 meses de implantação) e 4,5 meses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R$ 1.917.735,40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R$ 1.128.314,40 + R$ 843,600,00 (licença)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Total: 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18 meses (1 ano e meio). R$ 5.750.019,29</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Implantação e transferência de tecnologia.</a:t>
                      </a:r>
                      <a:endParaRPr lang="pt-BR" sz="1400" b="1" kern="1200" dirty="0">
                        <a:solidFill>
                          <a:schemeClr val="accent3">
                            <a:lumMod val="75000"/>
                          </a:schemeClr>
                        </a:solidFill>
                        <a:latin typeface="+mn-lt"/>
                        <a:ea typeface="+mn-ea"/>
                        <a:cs typeface="+mn-cs"/>
                      </a:endParaRPr>
                    </a:p>
                  </a:txBody>
                  <a:tcPr anchor="b"/>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1400" b="1" kern="1200" dirty="0">
                          <a:solidFill>
                            <a:schemeClr val="tx1"/>
                          </a:solidFill>
                          <a:latin typeface="+mn-lt"/>
                          <a:ea typeface="+mn-ea"/>
                          <a:cs typeface="+mn-cs"/>
                        </a:rPr>
                        <a:t>Mensalidade na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R$ 85.232,68</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R$ 197.191,44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R$ 319.445,52</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400" b="1" kern="1200" dirty="0">
                          <a:solidFill>
                            <a:schemeClr val="tx1"/>
                          </a:solidFill>
                          <a:latin typeface="+mn-lt"/>
                          <a:ea typeface="+mn-ea"/>
                          <a:cs typeface="+mn-cs"/>
                        </a:rPr>
                        <a:t>Valor manutenção Total Ano: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R$ 1.082.400,00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R$ 1.742.640,00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R$ 640.080,00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extLst>
                  <a:ext uri="{0D108BD9-81ED-4DB2-BD59-A6C34878D82A}">
                    <a16:rowId xmlns:a16="http://schemas.microsoft.com/office/drawing/2014/main" val="3753639003"/>
                  </a:ext>
                </a:extLst>
              </a:tr>
              <a:tr h="496191">
                <a:tc>
                  <a:txBody>
                    <a:bodyPr/>
                    <a:lstStyle/>
                    <a:p>
                      <a:pPr algn="r"/>
                      <a:r>
                        <a:rPr lang="pt-BR" sz="1400" b="1" kern="1200" dirty="0">
                          <a:solidFill>
                            <a:schemeClr val="tx1"/>
                          </a:solidFill>
                          <a:latin typeface="+mn-lt"/>
                          <a:ea typeface="+mn-ea"/>
                          <a:cs typeface="+mn-cs"/>
                        </a:rPr>
                        <a:t>Valor da manutenção mês:</a:t>
                      </a:r>
                    </a:p>
                  </a:txBody>
                  <a:tcPr/>
                </a:tc>
                <a:tc>
                  <a:txBody>
                    <a:bodyPr/>
                    <a:lstStyle/>
                    <a:p>
                      <a:pPr algn="r"/>
                      <a:r>
                        <a:rPr lang="pt-BR" sz="1400" b="1" kern="1200" dirty="0">
                          <a:solidFill>
                            <a:schemeClr val="tx1"/>
                          </a:solidFill>
                          <a:latin typeface="+mn-lt"/>
                          <a:ea typeface="+mn-ea"/>
                          <a:cs typeface="+mn-cs"/>
                        </a:rPr>
                        <a:t>R$ 90.200,00 (L.U.T)</a:t>
                      </a:r>
                    </a:p>
                    <a:p>
                      <a:pPr algn="r"/>
                      <a:r>
                        <a:rPr lang="pt-BR" sz="1400" b="1" kern="1200" dirty="0">
                          <a:solidFill>
                            <a:schemeClr val="tx1"/>
                          </a:solidFill>
                          <a:latin typeface="+mn-lt"/>
                          <a:ea typeface="+mn-ea"/>
                          <a:cs typeface="+mn-cs"/>
                        </a:rPr>
                        <a:t>ou </a:t>
                      </a:r>
                    </a:p>
                    <a:p>
                      <a:pPr algn="r"/>
                      <a:r>
                        <a:rPr lang="pt-BR" sz="1400" b="1" kern="1200" dirty="0">
                          <a:solidFill>
                            <a:schemeClr val="tx1"/>
                          </a:solidFill>
                          <a:latin typeface="+mn-lt"/>
                          <a:ea typeface="+mn-ea"/>
                          <a:cs typeface="+mn-cs"/>
                        </a:rPr>
                        <a:t>R$ 1.014.000,00 x 1 + R$ 60.720,00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R$ 53.340,00</a:t>
                      </a:r>
                    </a:p>
                  </a:txBody>
                  <a:tcPr anchor="b"/>
                </a:tc>
                <a:tc>
                  <a:txBody>
                    <a:bodyPr/>
                    <a:lstStyle/>
                    <a:p>
                      <a:pPr algn="r"/>
                      <a:r>
                        <a:rPr lang="pt-BR" sz="1400" b="1" kern="1200" dirty="0">
                          <a:solidFill>
                            <a:schemeClr val="tx1"/>
                          </a:solidFill>
                          <a:latin typeface="+mn-lt"/>
                          <a:ea typeface="+mn-ea"/>
                          <a:cs typeface="+mn-cs"/>
                        </a:rPr>
                        <a:t>R$ 0,00</a:t>
                      </a:r>
                    </a:p>
                  </a:txBody>
                  <a:tcPr anchor="b"/>
                </a:tc>
                <a:extLst>
                  <a:ext uri="{0D108BD9-81ED-4DB2-BD59-A6C34878D82A}">
                    <a16:rowId xmlns:a16="http://schemas.microsoft.com/office/drawing/2014/main" val="2304447189"/>
                  </a:ext>
                </a:extLst>
              </a:tr>
              <a:tr h="496191">
                <a:tc>
                  <a:txBody>
                    <a:bodyPr/>
                    <a:lstStyle/>
                    <a:p>
                      <a:pPr algn="r"/>
                      <a:r>
                        <a:rPr lang="pt-BR" sz="14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R$ 2.164.800,00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R$ 1.457.280,00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R$ 1.280.160,00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extLst>
                  <a:ext uri="{0D108BD9-81ED-4DB2-BD59-A6C34878D82A}">
                    <a16:rowId xmlns:a16="http://schemas.microsoft.com/office/drawing/2014/main" val="3110679299"/>
                  </a:ext>
                </a:extLst>
              </a:tr>
              <a:tr h="496191">
                <a:tc>
                  <a:txBody>
                    <a:bodyPr/>
                    <a:lstStyle/>
                    <a:p>
                      <a:pPr algn="r"/>
                      <a:endParaRPr lang="pt-BR" sz="1400" b="1" kern="1200" dirty="0">
                        <a:solidFill>
                          <a:schemeClr val="tx1"/>
                        </a:solidFill>
                        <a:latin typeface="+mn-lt"/>
                        <a:ea typeface="+mn-ea"/>
                        <a:cs typeface="+mn-cs"/>
                      </a:endParaRPr>
                    </a:p>
                    <a:p>
                      <a:pPr algn="r"/>
                      <a:r>
                        <a:rPr lang="pt-BR" sz="1400" b="1" kern="1200" dirty="0">
                          <a:solidFill>
                            <a:schemeClr val="tx1"/>
                          </a:solidFill>
                          <a:latin typeface="+mn-lt"/>
                          <a:ea typeface="+mn-ea"/>
                          <a:cs typeface="+mn-cs"/>
                        </a:rPr>
                        <a:t>Observação: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Aluguel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Aluguel</a:t>
                      </a:r>
                      <a:endParaRPr lang="pt-BR" sz="14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Transferência de Tecnologia e Cooperação em Comunidade</a:t>
                      </a:r>
                    </a:p>
                  </a:txBody>
                  <a:tcPr anchor="b"/>
                </a:tc>
                <a:extLst>
                  <a:ext uri="{0D108BD9-81ED-4DB2-BD59-A6C34878D82A}">
                    <a16:rowId xmlns:a16="http://schemas.microsoft.com/office/drawing/2014/main" val="2803523279"/>
                  </a:ext>
                </a:extLst>
              </a:tr>
            </a:tbl>
          </a:graphicData>
        </a:graphic>
      </p:graphicFrame>
      <mc:AlternateContent xmlns:mc="http://schemas.openxmlformats.org/markup-compatibility/2006">
        <mc:Choice xmlns:p14="http://schemas.microsoft.com/office/powerpoint/2010/main" Requires="p14">
          <p:contentPart p14:bwMode="auto" r:id="rId3">
            <p14:nvContentPartPr>
              <p14:cNvPr id="3" name="Tinta 2">
                <a:extLst>
                  <a:ext uri="{FF2B5EF4-FFF2-40B4-BE49-F238E27FC236}">
                    <a16:creationId xmlns:a16="http://schemas.microsoft.com/office/drawing/2014/main" id="{FB4CF4B9-7D7F-B778-74D2-B12EA93C62FC}"/>
                  </a:ext>
                </a:extLst>
              </p14:cNvPr>
              <p14:cNvContentPartPr/>
              <p14:nvPr/>
            </p14:nvContentPartPr>
            <p14:xfrm>
              <a:off x="2898697" y="3252550"/>
              <a:ext cx="1059480" cy="20520"/>
            </p14:xfrm>
          </p:contentPart>
        </mc:Choice>
        <mc:Fallback>
          <p:pic>
            <p:nvPicPr>
              <p:cNvPr id="3" name="Tinta 2">
                <a:extLst>
                  <a:ext uri="{FF2B5EF4-FFF2-40B4-BE49-F238E27FC236}">
                    <a16:creationId xmlns:a16="http://schemas.microsoft.com/office/drawing/2014/main" id="{FB4CF4B9-7D7F-B778-74D2-B12EA93C62FC}"/>
                  </a:ext>
                </a:extLst>
              </p:cNvPr>
              <p:cNvPicPr/>
              <p:nvPr/>
            </p:nvPicPr>
            <p:blipFill>
              <a:blip r:embed="rId4"/>
              <a:stretch>
                <a:fillRect/>
              </a:stretch>
            </p:blipFill>
            <p:spPr>
              <a:xfrm>
                <a:off x="2844697" y="3144550"/>
                <a:ext cx="116712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Tinta 4">
                <a:extLst>
                  <a:ext uri="{FF2B5EF4-FFF2-40B4-BE49-F238E27FC236}">
                    <a16:creationId xmlns:a16="http://schemas.microsoft.com/office/drawing/2014/main" id="{61B731FB-5A4D-BDC7-251D-B84E46C6CFAF}"/>
                  </a:ext>
                </a:extLst>
              </p14:cNvPr>
              <p14:cNvContentPartPr/>
              <p14:nvPr/>
            </p14:nvContentPartPr>
            <p14:xfrm>
              <a:off x="5078137" y="3253143"/>
              <a:ext cx="1089000" cy="11520"/>
            </p14:xfrm>
          </p:contentPart>
        </mc:Choice>
        <mc:Fallback>
          <p:pic>
            <p:nvPicPr>
              <p:cNvPr id="5" name="Tinta 4">
                <a:extLst>
                  <a:ext uri="{FF2B5EF4-FFF2-40B4-BE49-F238E27FC236}">
                    <a16:creationId xmlns:a16="http://schemas.microsoft.com/office/drawing/2014/main" id="{61B731FB-5A4D-BDC7-251D-B84E46C6CFAF}"/>
                  </a:ext>
                </a:extLst>
              </p:cNvPr>
              <p:cNvPicPr/>
              <p:nvPr/>
            </p:nvPicPr>
            <p:blipFill>
              <a:blip r:embed="rId6"/>
              <a:stretch>
                <a:fillRect/>
              </a:stretch>
            </p:blipFill>
            <p:spPr>
              <a:xfrm>
                <a:off x="5024137" y="3141659"/>
                <a:ext cx="1196640" cy="234116"/>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Tinta 7">
                <a:extLst>
                  <a:ext uri="{FF2B5EF4-FFF2-40B4-BE49-F238E27FC236}">
                    <a16:creationId xmlns:a16="http://schemas.microsoft.com/office/drawing/2014/main" id="{6604F968-2DF9-BB39-98FD-A4DE4C94A41F}"/>
                  </a:ext>
                </a:extLst>
              </p14:cNvPr>
              <p14:cNvContentPartPr/>
              <p14:nvPr/>
            </p14:nvContentPartPr>
            <p14:xfrm>
              <a:off x="7699174" y="3220598"/>
              <a:ext cx="1109160" cy="19800"/>
            </p14:xfrm>
          </p:contentPart>
        </mc:Choice>
        <mc:Fallback>
          <p:pic>
            <p:nvPicPr>
              <p:cNvPr id="8" name="Tinta 7">
                <a:extLst>
                  <a:ext uri="{FF2B5EF4-FFF2-40B4-BE49-F238E27FC236}">
                    <a16:creationId xmlns:a16="http://schemas.microsoft.com/office/drawing/2014/main" id="{6604F968-2DF9-BB39-98FD-A4DE4C94A41F}"/>
                  </a:ext>
                </a:extLst>
              </p:cNvPr>
              <p:cNvPicPr/>
              <p:nvPr/>
            </p:nvPicPr>
            <p:blipFill>
              <a:blip r:embed="rId8"/>
              <a:stretch>
                <a:fillRect/>
              </a:stretch>
            </p:blipFill>
            <p:spPr>
              <a:xfrm>
                <a:off x="7645174" y="3112598"/>
                <a:ext cx="12168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Tinta 8">
                <a:extLst>
                  <a:ext uri="{FF2B5EF4-FFF2-40B4-BE49-F238E27FC236}">
                    <a16:creationId xmlns:a16="http://schemas.microsoft.com/office/drawing/2014/main" id="{144EBBD0-B01E-D0BC-8B76-03FB8CB10EED}"/>
                  </a:ext>
                </a:extLst>
              </p14:cNvPr>
              <p14:cNvContentPartPr/>
              <p14:nvPr/>
            </p14:nvContentPartPr>
            <p14:xfrm>
              <a:off x="466537" y="3073358"/>
              <a:ext cx="1278720" cy="167040"/>
            </p14:xfrm>
          </p:contentPart>
        </mc:Choice>
        <mc:Fallback xmlns="">
          <p:pic>
            <p:nvPicPr>
              <p:cNvPr id="9" name="Tinta 8">
                <a:extLst>
                  <a:ext uri="{FF2B5EF4-FFF2-40B4-BE49-F238E27FC236}">
                    <a16:creationId xmlns:a16="http://schemas.microsoft.com/office/drawing/2014/main" id="{144EBBD0-B01E-D0BC-8B76-03FB8CB10EED}"/>
                  </a:ext>
                </a:extLst>
              </p:cNvPr>
              <p:cNvPicPr/>
              <p:nvPr/>
            </p:nvPicPr>
            <p:blipFill>
              <a:blip r:embed="rId10"/>
              <a:stretch>
                <a:fillRect/>
              </a:stretch>
            </p:blipFill>
            <p:spPr>
              <a:xfrm>
                <a:off x="412897" y="2965718"/>
                <a:ext cx="13863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Tinta 9">
                <a:extLst>
                  <a:ext uri="{FF2B5EF4-FFF2-40B4-BE49-F238E27FC236}">
                    <a16:creationId xmlns:a16="http://schemas.microsoft.com/office/drawing/2014/main" id="{8603611E-777D-1CF2-8398-A40CF7BE8BB9}"/>
                  </a:ext>
                </a:extLst>
              </p14:cNvPr>
              <p14:cNvContentPartPr/>
              <p14:nvPr/>
            </p14:nvContentPartPr>
            <p14:xfrm>
              <a:off x="1099057" y="4289078"/>
              <a:ext cx="614160" cy="20880"/>
            </p14:xfrm>
          </p:contentPart>
        </mc:Choice>
        <mc:Fallback xmlns="">
          <p:pic>
            <p:nvPicPr>
              <p:cNvPr id="10" name="Tinta 9">
                <a:extLst>
                  <a:ext uri="{FF2B5EF4-FFF2-40B4-BE49-F238E27FC236}">
                    <a16:creationId xmlns:a16="http://schemas.microsoft.com/office/drawing/2014/main" id="{8603611E-777D-1CF2-8398-A40CF7BE8BB9}"/>
                  </a:ext>
                </a:extLst>
              </p:cNvPr>
              <p:cNvPicPr/>
              <p:nvPr/>
            </p:nvPicPr>
            <p:blipFill>
              <a:blip r:embed="rId12"/>
              <a:stretch>
                <a:fillRect/>
              </a:stretch>
            </p:blipFill>
            <p:spPr>
              <a:xfrm>
                <a:off x="1045057" y="4181438"/>
                <a:ext cx="7218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Tinta 10">
                <a:extLst>
                  <a:ext uri="{FF2B5EF4-FFF2-40B4-BE49-F238E27FC236}">
                    <a16:creationId xmlns:a16="http://schemas.microsoft.com/office/drawing/2014/main" id="{92E7CB73-1035-D819-6355-8ADCC8219EC4}"/>
                  </a:ext>
                </a:extLst>
              </p14:cNvPr>
              <p14:cNvContentPartPr/>
              <p14:nvPr/>
            </p14:nvContentPartPr>
            <p14:xfrm>
              <a:off x="719977" y="4523438"/>
              <a:ext cx="1057680" cy="360"/>
            </p14:xfrm>
          </p:contentPart>
        </mc:Choice>
        <mc:Fallback xmlns="">
          <p:pic>
            <p:nvPicPr>
              <p:cNvPr id="11" name="Tinta 10">
                <a:extLst>
                  <a:ext uri="{FF2B5EF4-FFF2-40B4-BE49-F238E27FC236}">
                    <a16:creationId xmlns:a16="http://schemas.microsoft.com/office/drawing/2014/main" id="{92E7CB73-1035-D819-6355-8ADCC8219EC4}"/>
                  </a:ext>
                </a:extLst>
              </p:cNvPr>
              <p:cNvPicPr/>
              <p:nvPr/>
            </p:nvPicPr>
            <p:blipFill>
              <a:blip r:embed="rId14"/>
              <a:stretch>
                <a:fillRect/>
              </a:stretch>
            </p:blipFill>
            <p:spPr>
              <a:xfrm>
                <a:off x="665977" y="4415438"/>
                <a:ext cx="1165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Tinta 11">
                <a:extLst>
                  <a:ext uri="{FF2B5EF4-FFF2-40B4-BE49-F238E27FC236}">
                    <a16:creationId xmlns:a16="http://schemas.microsoft.com/office/drawing/2014/main" id="{194C1A54-B5CF-42A1-69F1-7FE714033330}"/>
                  </a:ext>
                </a:extLst>
              </p14:cNvPr>
              <p14:cNvContentPartPr/>
              <p14:nvPr/>
            </p14:nvContentPartPr>
            <p14:xfrm>
              <a:off x="1371577" y="4708118"/>
              <a:ext cx="310320" cy="360"/>
            </p14:xfrm>
          </p:contentPart>
        </mc:Choice>
        <mc:Fallback xmlns="">
          <p:pic>
            <p:nvPicPr>
              <p:cNvPr id="12" name="Tinta 11">
                <a:extLst>
                  <a:ext uri="{FF2B5EF4-FFF2-40B4-BE49-F238E27FC236}">
                    <a16:creationId xmlns:a16="http://schemas.microsoft.com/office/drawing/2014/main" id="{194C1A54-B5CF-42A1-69F1-7FE714033330}"/>
                  </a:ext>
                </a:extLst>
              </p:cNvPr>
              <p:cNvPicPr/>
              <p:nvPr/>
            </p:nvPicPr>
            <p:blipFill>
              <a:blip r:embed="rId16"/>
              <a:stretch>
                <a:fillRect/>
              </a:stretch>
            </p:blipFill>
            <p:spPr>
              <a:xfrm>
                <a:off x="1317577" y="4600118"/>
                <a:ext cx="417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Tinta 13">
                <a:extLst>
                  <a:ext uri="{FF2B5EF4-FFF2-40B4-BE49-F238E27FC236}">
                    <a16:creationId xmlns:a16="http://schemas.microsoft.com/office/drawing/2014/main" id="{F584A0D1-8199-637F-13CB-1322E1651210}"/>
                  </a:ext>
                </a:extLst>
              </p14:cNvPr>
              <p14:cNvContentPartPr/>
              <p14:nvPr/>
            </p14:nvContentPartPr>
            <p14:xfrm>
              <a:off x="2422057" y="4299518"/>
              <a:ext cx="1497960" cy="39600"/>
            </p14:xfrm>
          </p:contentPart>
        </mc:Choice>
        <mc:Fallback xmlns="">
          <p:pic>
            <p:nvPicPr>
              <p:cNvPr id="14" name="Tinta 13">
                <a:extLst>
                  <a:ext uri="{FF2B5EF4-FFF2-40B4-BE49-F238E27FC236}">
                    <a16:creationId xmlns:a16="http://schemas.microsoft.com/office/drawing/2014/main" id="{F584A0D1-8199-637F-13CB-1322E1651210}"/>
                  </a:ext>
                </a:extLst>
              </p:cNvPr>
              <p:cNvPicPr/>
              <p:nvPr/>
            </p:nvPicPr>
            <p:blipFill>
              <a:blip r:embed="rId18"/>
              <a:stretch>
                <a:fillRect/>
              </a:stretch>
            </p:blipFill>
            <p:spPr>
              <a:xfrm>
                <a:off x="2368417" y="4191518"/>
                <a:ext cx="16056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Tinta 15">
                <a:extLst>
                  <a:ext uri="{FF2B5EF4-FFF2-40B4-BE49-F238E27FC236}">
                    <a16:creationId xmlns:a16="http://schemas.microsoft.com/office/drawing/2014/main" id="{679DE456-1BA0-602B-C75C-BDB87AB3BD2E}"/>
                  </a:ext>
                </a:extLst>
              </p14:cNvPr>
              <p14:cNvContentPartPr/>
              <p14:nvPr/>
            </p14:nvContentPartPr>
            <p14:xfrm>
              <a:off x="2354017" y="4688318"/>
              <a:ext cx="1605240" cy="29520"/>
            </p14:xfrm>
          </p:contentPart>
        </mc:Choice>
        <mc:Fallback xmlns="">
          <p:pic>
            <p:nvPicPr>
              <p:cNvPr id="16" name="Tinta 15">
                <a:extLst>
                  <a:ext uri="{FF2B5EF4-FFF2-40B4-BE49-F238E27FC236}">
                    <a16:creationId xmlns:a16="http://schemas.microsoft.com/office/drawing/2014/main" id="{679DE456-1BA0-602B-C75C-BDB87AB3BD2E}"/>
                  </a:ext>
                </a:extLst>
              </p:cNvPr>
              <p:cNvPicPr/>
              <p:nvPr/>
            </p:nvPicPr>
            <p:blipFill>
              <a:blip r:embed="rId20"/>
              <a:stretch>
                <a:fillRect/>
              </a:stretch>
            </p:blipFill>
            <p:spPr>
              <a:xfrm>
                <a:off x="2300377" y="4580678"/>
                <a:ext cx="17128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Tinta 16">
                <a:extLst>
                  <a:ext uri="{FF2B5EF4-FFF2-40B4-BE49-F238E27FC236}">
                    <a16:creationId xmlns:a16="http://schemas.microsoft.com/office/drawing/2014/main" id="{2F02A3A9-C3E0-3985-2B02-63F8A12CA426}"/>
                  </a:ext>
                </a:extLst>
              </p14:cNvPr>
              <p14:cNvContentPartPr/>
              <p14:nvPr/>
            </p14:nvContentPartPr>
            <p14:xfrm>
              <a:off x="2694217" y="2723438"/>
              <a:ext cx="1244520" cy="50040"/>
            </p14:xfrm>
          </p:contentPart>
        </mc:Choice>
        <mc:Fallback xmlns="">
          <p:pic>
            <p:nvPicPr>
              <p:cNvPr id="17" name="Tinta 16">
                <a:extLst>
                  <a:ext uri="{FF2B5EF4-FFF2-40B4-BE49-F238E27FC236}">
                    <a16:creationId xmlns:a16="http://schemas.microsoft.com/office/drawing/2014/main" id="{2F02A3A9-C3E0-3985-2B02-63F8A12CA426}"/>
                  </a:ext>
                </a:extLst>
              </p:cNvPr>
              <p:cNvPicPr/>
              <p:nvPr/>
            </p:nvPicPr>
            <p:blipFill>
              <a:blip r:embed="rId22"/>
              <a:stretch>
                <a:fillRect/>
              </a:stretch>
            </p:blipFill>
            <p:spPr>
              <a:xfrm>
                <a:off x="2640577" y="2615798"/>
                <a:ext cx="13521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Tinta 18">
                <a:extLst>
                  <a:ext uri="{FF2B5EF4-FFF2-40B4-BE49-F238E27FC236}">
                    <a16:creationId xmlns:a16="http://schemas.microsoft.com/office/drawing/2014/main" id="{5CEDC5B0-7E8E-45E9-7BC1-C151E8782E03}"/>
                  </a:ext>
                </a:extLst>
              </p14:cNvPr>
              <p14:cNvContentPartPr/>
              <p14:nvPr/>
            </p14:nvContentPartPr>
            <p14:xfrm>
              <a:off x="2538697" y="4911878"/>
              <a:ext cx="1381320" cy="10440"/>
            </p14:xfrm>
          </p:contentPart>
        </mc:Choice>
        <mc:Fallback xmlns="">
          <p:pic>
            <p:nvPicPr>
              <p:cNvPr id="19" name="Tinta 18">
                <a:extLst>
                  <a:ext uri="{FF2B5EF4-FFF2-40B4-BE49-F238E27FC236}">
                    <a16:creationId xmlns:a16="http://schemas.microsoft.com/office/drawing/2014/main" id="{5CEDC5B0-7E8E-45E9-7BC1-C151E8782E03}"/>
                  </a:ext>
                </a:extLst>
              </p:cNvPr>
              <p:cNvPicPr/>
              <p:nvPr/>
            </p:nvPicPr>
            <p:blipFill>
              <a:blip r:embed="rId24"/>
              <a:stretch>
                <a:fillRect/>
              </a:stretch>
            </p:blipFill>
            <p:spPr>
              <a:xfrm>
                <a:off x="2485057" y="4804238"/>
                <a:ext cx="14889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Tinta 20">
                <a:extLst>
                  <a:ext uri="{FF2B5EF4-FFF2-40B4-BE49-F238E27FC236}">
                    <a16:creationId xmlns:a16="http://schemas.microsoft.com/office/drawing/2014/main" id="{CFB08B0F-FF06-765A-7C16-11ED4370937F}"/>
                  </a:ext>
                </a:extLst>
              </p14:cNvPr>
              <p14:cNvContentPartPr/>
              <p14:nvPr/>
            </p14:nvContentPartPr>
            <p14:xfrm rot="1527052">
              <a:off x="3352642" y="1676469"/>
              <a:ext cx="465150" cy="189178"/>
            </p14:xfrm>
          </p:contentPart>
        </mc:Choice>
        <mc:Fallback xmlns="">
          <p:pic>
            <p:nvPicPr>
              <p:cNvPr id="21" name="Tinta 20">
                <a:extLst>
                  <a:ext uri="{FF2B5EF4-FFF2-40B4-BE49-F238E27FC236}">
                    <a16:creationId xmlns:a16="http://schemas.microsoft.com/office/drawing/2014/main" id="{CFB08B0F-FF06-765A-7C16-11ED4370937F}"/>
                  </a:ext>
                </a:extLst>
              </p:cNvPr>
              <p:cNvPicPr/>
              <p:nvPr/>
            </p:nvPicPr>
            <p:blipFill>
              <a:blip r:embed="rId26"/>
              <a:stretch>
                <a:fillRect/>
              </a:stretch>
            </p:blipFill>
            <p:spPr>
              <a:xfrm rot="1527052">
                <a:off x="3298639" y="1568573"/>
                <a:ext cx="572797" cy="40461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Tinta 21">
                <a:extLst>
                  <a:ext uri="{FF2B5EF4-FFF2-40B4-BE49-F238E27FC236}">
                    <a16:creationId xmlns:a16="http://schemas.microsoft.com/office/drawing/2014/main" id="{77D6F2ED-07F2-421E-26D6-8270D018E63D}"/>
                  </a:ext>
                </a:extLst>
              </p14:cNvPr>
              <p14:cNvContentPartPr/>
              <p14:nvPr/>
            </p14:nvContentPartPr>
            <p14:xfrm>
              <a:off x="3346537" y="1653878"/>
              <a:ext cx="360" cy="360"/>
            </p14:xfrm>
          </p:contentPart>
        </mc:Choice>
        <mc:Fallback xmlns="">
          <p:pic>
            <p:nvPicPr>
              <p:cNvPr id="22" name="Tinta 21">
                <a:extLst>
                  <a:ext uri="{FF2B5EF4-FFF2-40B4-BE49-F238E27FC236}">
                    <a16:creationId xmlns:a16="http://schemas.microsoft.com/office/drawing/2014/main" id="{77D6F2ED-07F2-421E-26D6-8270D018E63D}"/>
                  </a:ext>
                </a:extLst>
              </p:cNvPr>
              <p:cNvPicPr/>
              <p:nvPr/>
            </p:nvPicPr>
            <p:blipFill>
              <a:blip r:embed="rId28"/>
              <a:stretch>
                <a:fillRect/>
              </a:stretch>
            </p:blipFill>
            <p:spPr>
              <a:xfrm>
                <a:off x="3292537" y="154587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Tinta 22">
                <a:extLst>
                  <a:ext uri="{FF2B5EF4-FFF2-40B4-BE49-F238E27FC236}">
                    <a16:creationId xmlns:a16="http://schemas.microsoft.com/office/drawing/2014/main" id="{370ECDC5-7B7B-85FB-7348-479C1C284059}"/>
                  </a:ext>
                </a:extLst>
              </p14:cNvPr>
              <p14:cNvContentPartPr/>
              <p14:nvPr/>
            </p14:nvContentPartPr>
            <p14:xfrm>
              <a:off x="3287857" y="1653518"/>
              <a:ext cx="601920" cy="21600"/>
            </p14:xfrm>
          </p:contentPart>
        </mc:Choice>
        <mc:Fallback xmlns="">
          <p:pic>
            <p:nvPicPr>
              <p:cNvPr id="23" name="Tinta 22">
                <a:extLst>
                  <a:ext uri="{FF2B5EF4-FFF2-40B4-BE49-F238E27FC236}">
                    <a16:creationId xmlns:a16="http://schemas.microsoft.com/office/drawing/2014/main" id="{370ECDC5-7B7B-85FB-7348-479C1C284059}"/>
                  </a:ext>
                </a:extLst>
              </p:cNvPr>
              <p:cNvPicPr/>
              <p:nvPr/>
            </p:nvPicPr>
            <p:blipFill>
              <a:blip r:embed="rId30"/>
              <a:stretch>
                <a:fillRect/>
              </a:stretch>
            </p:blipFill>
            <p:spPr>
              <a:xfrm>
                <a:off x="3234217" y="1545518"/>
                <a:ext cx="7095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Tinta 24">
                <a:extLst>
                  <a:ext uri="{FF2B5EF4-FFF2-40B4-BE49-F238E27FC236}">
                    <a16:creationId xmlns:a16="http://schemas.microsoft.com/office/drawing/2014/main" id="{7F6BCD2D-561D-545D-E001-185BB4CDCA5F}"/>
                  </a:ext>
                </a:extLst>
              </p14:cNvPr>
              <p14:cNvContentPartPr/>
              <p14:nvPr/>
            </p14:nvContentPartPr>
            <p14:xfrm>
              <a:off x="1955137" y="1877078"/>
              <a:ext cx="1770840" cy="78480"/>
            </p14:xfrm>
          </p:contentPart>
        </mc:Choice>
        <mc:Fallback xmlns="">
          <p:pic>
            <p:nvPicPr>
              <p:cNvPr id="25" name="Tinta 24">
                <a:extLst>
                  <a:ext uri="{FF2B5EF4-FFF2-40B4-BE49-F238E27FC236}">
                    <a16:creationId xmlns:a16="http://schemas.microsoft.com/office/drawing/2014/main" id="{7F6BCD2D-561D-545D-E001-185BB4CDCA5F}"/>
                  </a:ext>
                </a:extLst>
              </p:cNvPr>
              <p:cNvPicPr/>
              <p:nvPr/>
            </p:nvPicPr>
            <p:blipFill>
              <a:blip r:embed="rId32"/>
              <a:stretch>
                <a:fillRect/>
              </a:stretch>
            </p:blipFill>
            <p:spPr>
              <a:xfrm>
                <a:off x="1901137" y="1769078"/>
                <a:ext cx="187848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6" name="Tinta 25">
                <a:extLst>
                  <a:ext uri="{FF2B5EF4-FFF2-40B4-BE49-F238E27FC236}">
                    <a16:creationId xmlns:a16="http://schemas.microsoft.com/office/drawing/2014/main" id="{3BD6D28E-D81E-203C-B766-0CE042F578FD}"/>
                  </a:ext>
                </a:extLst>
              </p14:cNvPr>
              <p14:cNvContentPartPr/>
              <p14:nvPr/>
            </p14:nvContentPartPr>
            <p14:xfrm>
              <a:off x="5370969" y="2060318"/>
              <a:ext cx="729000" cy="30600"/>
            </p14:xfrm>
          </p:contentPart>
        </mc:Choice>
        <mc:Fallback>
          <p:pic>
            <p:nvPicPr>
              <p:cNvPr id="26" name="Tinta 25">
                <a:extLst>
                  <a:ext uri="{FF2B5EF4-FFF2-40B4-BE49-F238E27FC236}">
                    <a16:creationId xmlns:a16="http://schemas.microsoft.com/office/drawing/2014/main" id="{3BD6D28E-D81E-203C-B766-0CE042F578FD}"/>
                  </a:ext>
                </a:extLst>
              </p:cNvPr>
              <p:cNvPicPr/>
              <p:nvPr/>
            </p:nvPicPr>
            <p:blipFill>
              <a:blip r:embed="rId34"/>
              <a:stretch>
                <a:fillRect/>
              </a:stretch>
            </p:blipFill>
            <p:spPr>
              <a:xfrm>
                <a:off x="5316969" y="1952318"/>
                <a:ext cx="83664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9" name="Tinta 28">
                <a:extLst>
                  <a:ext uri="{FF2B5EF4-FFF2-40B4-BE49-F238E27FC236}">
                    <a16:creationId xmlns:a16="http://schemas.microsoft.com/office/drawing/2014/main" id="{D5BA2D5D-4A35-AAD5-F814-416706E9DEFF}"/>
                  </a:ext>
                </a:extLst>
              </p14:cNvPr>
              <p14:cNvContentPartPr/>
              <p14:nvPr/>
            </p14:nvContentPartPr>
            <p14:xfrm>
              <a:off x="6915176" y="2132188"/>
              <a:ext cx="1907280" cy="20160"/>
            </p14:xfrm>
          </p:contentPart>
        </mc:Choice>
        <mc:Fallback>
          <p:pic>
            <p:nvPicPr>
              <p:cNvPr id="29" name="Tinta 28">
                <a:extLst>
                  <a:ext uri="{FF2B5EF4-FFF2-40B4-BE49-F238E27FC236}">
                    <a16:creationId xmlns:a16="http://schemas.microsoft.com/office/drawing/2014/main" id="{D5BA2D5D-4A35-AAD5-F814-416706E9DEFF}"/>
                  </a:ext>
                </a:extLst>
              </p:cNvPr>
              <p:cNvPicPr/>
              <p:nvPr/>
            </p:nvPicPr>
            <p:blipFill>
              <a:blip r:embed="rId36"/>
              <a:stretch>
                <a:fillRect/>
              </a:stretch>
            </p:blipFill>
            <p:spPr>
              <a:xfrm>
                <a:off x="6861166" y="2024188"/>
                <a:ext cx="20149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Tinta 29">
                <a:extLst>
                  <a:ext uri="{FF2B5EF4-FFF2-40B4-BE49-F238E27FC236}">
                    <a16:creationId xmlns:a16="http://schemas.microsoft.com/office/drawing/2014/main" id="{EE0A7D71-2214-0ED2-3F89-792125BBC661}"/>
                  </a:ext>
                </a:extLst>
              </p14:cNvPr>
              <p14:cNvContentPartPr/>
              <p14:nvPr/>
            </p14:nvContentPartPr>
            <p14:xfrm>
              <a:off x="3161137" y="2090918"/>
              <a:ext cx="797040" cy="10800"/>
            </p14:xfrm>
          </p:contentPart>
        </mc:Choice>
        <mc:Fallback xmlns="">
          <p:pic>
            <p:nvPicPr>
              <p:cNvPr id="30" name="Tinta 29">
                <a:extLst>
                  <a:ext uri="{FF2B5EF4-FFF2-40B4-BE49-F238E27FC236}">
                    <a16:creationId xmlns:a16="http://schemas.microsoft.com/office/drawing/2014/main" id="{EE0A7D71-2214-0ED2-3F89-792125BBC661}"/>
                  </a:ext>
                </a:extLst>
              </p:cNvPr>
              <p:cNvPicPr/>
              <p:nvPr/>
            </p:nvPicPr>
            <p:blipFill>
              <a:blip r:embed="rId39"/>
              <a:stretch>
                <a:fillRect/>
              </a:stretch>
            </p:blipFill>
            <p:spPr>
              <a:xfrm>
                <a:off x="3107497" y="1982918"/>
                <a:ext cx="9046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Tinta 31">
                <a:extLst>
                  <a:ext uri="{FF2B5EF4-FFF2-40B4-BE49-F238E27FC236}">
                    <a16:creationId xmlns:a16="http://schemas.microsoft.com/office/drawing/2014/main" id="{AC0B1C40-5EDA-C54C-BA9B-15B7DC4B8D12}"/>
                  </a:ext>
                </a:extLst>
              </p14:cNvPr>
              <p14:cNvContentPartPr/>
              <p14:nvPr/>
            </p14:nvContentPartPr>
            <p14:xfrm>
              <a:off x="1964857" y="2285678"/>
              <a:ext cx="1965240" cy="58680"/>
            </p14:xfrm>
          </p:contentPart>
        </mc:Choice>
        <mc:Fallback xmlns="">
          <p:pic>
            <p:nvPicPr>
              <p:cNvPr id="32" name="Tinta 31">
                <a:extLst>
                  <a:ext uri="{FF2B5EF4-FFF2-40B4-BE49-F238E27FC236}">
                    <a16:creationId xmlns:a16="http://schemas.microsoft.com/office/drawing/2014/main" id="{AC0B1C40-5EDA-C54C-BA9B-15B7DC4B8D12}"/>
                  </a:ext>
                </a:extLst>
              </p:cNvPr>
              <p:cNvPicPr/>
              <p:nvPr/>
            </p:nvPicPr>
            <p:blipFill>
              <a:blip r:embed="rId41"/>
              <a:stretch>
                <a:fillRect/>
              </a:stretch>
            </p:blipFill>
            <p:spPr>
              <a:xfrm>
                <a:off x="1910857" y="2177678"/>
                <a:ext cx="207288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Tinta 32">
                <a:extLst>
                  <a:ext uri="{FF2B5EF4-FFF2-40B4-BE49-F238E27FC236}">
                    <a16:creationId xmlns:a16="http://schemas.microsoft.com/office/drawing/2014/main" id="{A10BBC91-FEC2-3E50-9F66-A09C12E70922}"/>
                  </a:ext>
                </a:extLst>
              </p14:cNvPr>
              <p14:cNvContentPartPr/>
              <p14:nvPr/>
            </p14:nvContentPartPr>
            <p14:xfrm>
              <a:off x="3861697" y="2490158"/>
              <a:ext cx="51840" cy="57240"/>
            </p14:xfrm>
          </p:contentPart>
        </mc:Choice>
        <mc:Fallback xmlns="">
          <p:pic>
            <p:nvPicPr>
              <p:cNvPr id="33" name="Tinta 32">
                <a:extLst>
                  <a:ext uri="{FF2B5EF4-FFF2-40B4-BE49-F238E27FC236}">
                    <a16:creationId xmlns:a16="http://schemas.microsoft.com/office/drawing/2014/main" id="{A10BBC91-FEC2-3E50-9F66-A09C12E70922}"/>
                  </a:ext>
                </a:extLst>
              </p:cNvPr>
              <p:cNvPicPr/>
              <p:nvPr/>
            </p:nvPicPr>
            <p:blipFill>
              <a:blip r:embed="rId43"/>
              <a:stretch>
                <a:fillRect/>
              </a:stretch>
            </p:blipFill>
            <p:spPr>
              <a:xfrm>
                <a:off x="3807697" y="2382518"/>
                <a:ext cx="15948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5" name="Tinta 34">
                <a:extLst>
                  <a:ext uri="{FF2B5EF4-FFF2-40B4-BE49-F238E27FC236}">
                    <a16:creationId xmlns:a16="http://schemas.microsoft.com/office/drawing/2014/main" id="{8D295878-050E-72A1-1890-2292F86047FA}"/>
                  </a:ext>
                </a:extLst>
              </p14:cNvPr>
              <p14:cNvContentPartPr/>
              <p14:nvPr/>
            </p14:nvContentPartPr>
            <p14:xfrm>
              <a:off x="5105857" y="4895943"/>
              <a:ext cx="1060560" cy="10080"/>
            </p14:xfrm>
          </p:contentPart>
        </mc:Choice>
        <mc:Fallback>
          <p:pic>
            <p:nvPicPr>
              <p:cNvPr id="35" name="Tinta 34">
                <a:extLst>
                  <a:ext uri="{FF2B5EF4-FFF2-40B4-BE49-F238E27FC236}">
                    <a16:creationId xmlns:a16="http://schemas.microsoft.com/office/drawing/2014/main" id="{8D295878-050E-72A1-1890-2292F86047FA}"/>
                  </a:ext>
                </a:extLst>
              </p:cNvPr>
              <p:cNvPicPr/>
              <p:nvPr/>
            </p:nvPicPr>
            <p:blipFill>
              <a:blip r:embed="rId45"/>
              <a:stretch>
                <a:fillRect/>
              </a:stretch>
            </p:blipFill>
            <p:spPr>
              <a:xfrm>
                <a:off x="5051857" y="4787943"/>
                <a:ext cx="11682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7" name="Tinta 36">
                <a:extLst>
                  <a:ext uri="{FF2B5EF4-FFF2-40B4-BE49-F238E27FC236}">
                    <a16:creationId xmlns:a16="http://schemas.microsoft.com/office/drawing/2014/main" id="{96EF0FD5-E920-3AB3-5077-BFE003D60337}"/>
                  </a:ext>
                </a:extLst>
              </p14:cNvPr>
              <p14:cNvContentPartPr/>
              <p14:nvPr/>
            </p14:nvContentPartPr>
            <p14:xfrm>
              <a:off x="8229654" y="4931488"/>
              <a:ext cx="651960" cy="29520"/>
            </p14:xfrm>
          </p:contentPart>
        </mc:Choice>
        <mc:Fallback>
          <p:pic>
            <p:nvPicPr>
              <p:cNvPr id="37" name="Tinta 36">
                <a:extLst>
                  <a:ext uri="{FF2B5EF4-FFF2-40B4-BE49-F238E27FC236}">
                    <a16:creationId xmlns:a16="http://schemas.microsoft.com/office/drawing/2014/main" id="{96EF0FD5-E920-3AB3-5077-BFE003D60337}"/>
                  </a:ext>
                </a:extLst>
              </p:cNvPr>
              <p:cNvPicPr/>
              <p:nvPr/>
            </p:nvPicPr>
            <p:blipFill>
              <a:blip r:embed="rId47"/>
              <a:stretch>
                <a:fillRect/>
              </a:stretch>
            </p:blipFill>
            <p:spPr>
              <a:xfrm>
                <a:off x="8175684" y="4823488"/>
                <a:ext cx="759541"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9" name="Tinta 38">
                <a:extLst>
                  <a:ext uri="{FF2B5EF4-FFF2-40B4-BE49-F238E27FC236}">
                    <a16:creationId xmlns:a16="http://schemas.microsoft.com/office/drawing/2014/main" id="{2D44A209-3762-5819-C339-56D8D59BF863}"/>
                  </a:ext>
                </a:extLst>
              </p14:cNvPr>
              <p14:cNvContentPartPr/>
              <p14:nvPr/>
            </p14:nvContentPartPr>
            <p14:xfrm>
              <a:off x="4911097" y="2773118"/>
              <a:ext cx="1255320" cy="360"/>
            </p14:xfrm>
          </p:contentPart>
        </mc:Choice>
        <mc:Fallback>
          <p:pic>
            <p:nvPicPr>
              <p:cNvPr id="39" name="Tinta 38">
                <a:extLst>
                  <a:ext uri="{FF2B5EF4-FFF2-40B4-BE49-F238E27FC236}">
                    <a16:creationId xmlns:a16="http://schemas.microsoft.com/office/drawing/2014/main" id="{2D44A209-3762-5819-C339-56D8D59BF863}"/>
                  </a:ext>
                </a:extLst>
              </p:cNvPr>
              <p:cNvPicPr/>
              <p:nvPr/>
            </p:nvPicPr>
            <p:blipFill>
              <a:blip r:embed="rId49"/>
              <a:stretch>
                <a:fillRect/>
              </a:stretch>
            </p:blipFill>
            <p:spPr>
              <a:xfrm>
                <a:off x="4857097" y="2665118"/>
                <a:ext cx="1362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Tinta 39">
                <a:extLst>
                  <a:ext uri="{FF2B5EF4-FFF2-40B4-BE49-F238E27FC236}">
                    <a16:creationId xmlns:a16="http://schemas.microsoft.com/office/drawing/2014/main" id="{90EC72A7-F96A-571B-BC26-F0DB621CC13B}"/>
                  </a:ext>
                </a:extLst>
              </p14:cNvPr>
              <p14:cNvContentPartPr/>
              <p14:nvPr/>
            </p14:nvContentPartPr>
            <p14:xfrm>
              <a:off x="2188494" y="1633113"/>
              <a:ext cx="1385640" cy="167760"/>
            </p14:xfrm>
          </p:contentPart>
        </mc:Choice>
        <mc:Fallback xmlns="">
          <p:pic>
            <p:nvPicPr>
              <p:cNvPr id="40" name="Tinta 39">
                <a:extLst>
                  <a:ext uri="{FF2B5EF4-FFF2-40B4-BE49-F238E27FC236}">
                    <a16:creationId xmlns:a16="http://schemas.microsoft.com/office/drawing/2014/main" id="{90EC72A7-F96A-571B-BC26-F0DB621CC13B}"/>
                  </a:ext>
                </a:extLst>
              </p:cNvPr>
              <p:cNvPicPr/>
              <p:nvPr/>
            </p:nvPicPr>
            <p:blipFill>
              <a:blip r:embed="rId51"/>
              <a:stretch>
                <a:fillRect/>
              </a:stretch>
            </p:blipFill>
            <p:spPr>
              <a:xfrm>
                <a:off x="2134494" y="1525113"/>
                <a:ext cx="149328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1" name="Tinta 40">
                <a:extLst>
                  <a:ext uri="{FF2B5EF4-FFF2-40B4-BE49-F238E27FC236}">
                    <a16:creationId xmlns:a16="http://schemas.microsoft.com/office/drawing/2014/main" id="{ED8F75DC-22B3-DC55-8839-E97171CBB30C}"/>
                  </a:ext>
                </a:extLst>
              </p14:cNvPr>
              <p14:cNvContentPartPr/>
              <p14:nvPr/>
            </p14:nvContentPartPr>
            <p14:xfrm>
              <a:off x="6741157" y="2101718"/>
              <a:ext cx="487080" cy="11160"/>
            </p14:xfrm>
          </p:contentPart>
        </mc:Choice>
        <mc:Fallback>
          <p:pic>
            <p:nvPicPr>
              <p:cNvPr id="41" name="Tinta 40">
                <a:extLst>
                  <a:ext uri="{FF2B5EF4-FFF2-40B4-BE49-F238E27FC236}">
                    <a16:creationId xmlns:a16="http://schemas.microsoft.com/office/drawing/2014/main" id="{ED8F75DC-22B3-DC55-8839-E97171CBB30C}"/>
                  </a:ext>
                </a:extLst>
              </p:cNvPr>
              <p:cNvPicPr/>
              <p:nvPr/>
            </p:nvPicPr>
            <p:blipFill>
              <a:blip r:embed="rId53"/>
              <a:stretch>
                <a:fillRect/>
              </a:stretch>
            </p:blipFill>
            <p:spPr>
              <a:xfrm>
                <a:off x="6687157" y="1993718"/>
                <a:ext cx="59472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3" name="Tinta 42">
                <a:extLst>
                  <a:ext uri="{FF2B5EF4-FFF2-40B4-BE49-F238E27FC236}">
                    <a16:creationId xmlns:a16="http://schemas.microsoft.com/office/drawing/2014/main" id="{EDCAB054-1277-BB17-34B5-FECCE72D30DD}"/>
                  </a:ext>
                </a:extLst>
              </p14:cNvPr>
              <p14:cNvContentPartPr/>
              <p14:nvPr/>
            </p14:nvContentPartPr>
            <p14:xfrm>
              <a:off x="7780167" y="2305664"/>
              <a:ext cx="1021680" cy="58680"/>
            </p14:xfrm>
          </p:contentPart>
        </mc:Choice>
        <mc:Fallback>
          <p:pic>
            <p:nvPicPr>
              <p:cNvPr id="43" name="Tinta 42">
                <a:extLst>
                  <a:ext uri="{FF2B5EF4-FFF2-40B4-BE49-F238E27FC236}">
                    <a16:creationId xmlns:a16="http://schemas.microsoft.com/office/drawing/2014/main" id="{EDCAB054-1277-BB17-34B5-FECCE72D30DD}"/>
                  </a:ext>
                </a:extLst>
              </p:cNvPr>
              <p:cNvPicPr/>
              <p:nvPr/>
            </p:nvPicPr>
            <p:blipFill>
              <a:blip r:embed="rId55"/>
              <a:stretch>
                <a:fillRect/>
              </a:stretch>
            </p:blipFill>
            <p:spPr>
              <a:xfrm>
                <a:off x="7726167" y="2197664"/>
                <a:ext cx="112932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4" name="Tinta 43">
                <a:extLst>
                  <a:ext uri="{FF2B5EF4-FFF2-40B4-BE49-F238E27FC236}">
                    <a16:creationId xmlns:a16="http://schemas.microsoft.com/office/drawing/2014/main" id="{342889C3-B0DF-956A-C142-4B323A6775FC}"/>
                  </a:ext>
                </a:extLst>
              </p14:cNvPr>
              <p14:cNvContentPartPr/>
              <p14:nvPr/>
            </p14:nvContentPartPr>
            <p14:xfrm>
              <a:off x="6660387" y="2573073"/>
              <a:ext cx="2239560" cy="206640"/>
            </p14:xfrm>
          </p:contentPart>
        </mc:Choice>
        <mc:Fallback>
          <p:pic>
            <p:nvPicPr>
              <p:cNvPr id="44" name="Tinta 43">
                <a:extLst>
                  <a:ext uri="{FF2B5EF4-FFF2-40B4-BE49-F238E27FC236}">
                    <a16:creationId xmlns:a16="http://schemas.microsoft.com/office/drawing/2014/main" id="{342889C3-B0DF-956A-C142-4B323A6775FC}"/>
                  </a:ext>
                </a:extLst>
              </p:cNvPr>
              <p:cNvPicPr/>
              <p:nvPr/>
            </p:nvPicPr>
            <p:blipFill>
              <a:blip r:embed="rId57"/>
              <a:stretch>
                <a:fillRect/>
              </a:stretch>
            </p:blipFill>
            <p:spPr>
              <a:xfrm>
                <a:off x="6606387" y="2465073"/>
                <a:ext cx="2347200" cy="422280"/>
              </a:xfrm>
              <a:prstGeom prst="rect">
                <a:avLst/>
              </a:prstGeom>
            </p:spPr>
          </p:pic>
        </mc:Fallback>
      </mc:AlternateContent>
    </p:spTree>
    <p:extLst>
      <p:ext uri="{BB962C8B-B14F-4D97-AF65-F5344CB8AC3E}">
        <p14:creationId xmlns:p14="http://schemas.microsoft.com/office/powerpoint/2010/main" val="201377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E954CA7-2F45-3C7D-13FD-A75C4FF665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2FBA41D-68D4-7992-7E03-775ADD007AE3}"/>
              </a:ext>
            </a:extLst>
          </p:cNvPr>
          <p:cNvSpPr>
            <a:spLocks noGrp="1"/>
          </p:cNvSpPr>
          <p:nvPr>
            <p:ph type="title"/>
          </p:nvPr>
        </p:nvSpPr>
        <p:spPr>
          <a:xfrm>
            <a:off x="370391" y="129551"/>
            <a:ext cx="8437943" cy="499430"/>
          </a:xfrm>
        </p:spPr>
        <p:txBody>
          <a:bodyPr anchor="ctr">
            <a:noAutofit/>
          </a:bodyPr>
          <a:lstStyle/>
          <a:p>
            <a:pPr algn="ctr"/>
            <a:r>
              <a:rPr lang="pt-BR" sz="3200" b="1" dirty="0"/>
              <a:t>Infraestruturas</a:t>
            </a:r>
          </a:p>
        </p:txBody>
      </p:sp>
      <p:graphicFrame>
        <p:nvGraphicFramePr>
          <p:cNvPr id="7" name="Tabela 6">
            <a:extLst>
              <a:ext uri="{FF2B5EF4-FFF2-40B4-BE49-F238E27FC236}">
                <a16:creationId xmlns:a16="http://schemas.microsoft.com/office/drawing/2014/main" id="{5226E1BA-D3F4-8782-4232-E6B8731DA7C2}"/>
              </a:ext>
            </a:extLst>
          </p:cNvPr>
          <p:cNvGraphicFramePr>
            <a:graphicFrameLocks noGrp="1"/>
          </p:cNvGraphicFramePr>
          <p:nvPr>
            <p:extLst>
              <p:ext uri="{D42A27DB-BD31-4B8C-83A1-F6EECF244321}">
                <p14:modId xmlns:p14="http://schemas.microsoft.com/office/powerpoint/2010/main" val="31928682"/>
              </p:ext>
            </p:extLst>
          </p:nvPr>
        </p:nvGraphicFramePr>
        <p:xfrm>
          <a:off x="190982" y="628981"/>
          <a:ext cx="8762036" cy="5346017"/>
        </p:xfrm>
        <a:graphic>
          <a:graphicData uri="http://schemas.openxmlformats.org/drawingml/2006/table">
            <a:tbl>
              <a:tblPr firstRow="1" bandRow="1">
                <a:tableStyleId>{5C22544A-7EE6-4342-B048-85BDC9FD1C3A}</a:tableStyleId>
              </a:tblPr>
              <a:tblGrid>
                <a:gridCol w="1423809">
                  <a:extLst>
                    <a:ext uri="{9D8B030D-6E8A-4147-A177-3AD203B41FA5}">
                      <a16:colId xmlns:a16="http://schemas.microsoft.com/office/drawing/2014/main" val="2135881087"/>
                    </a:ext>
                  </a:extLst>
                </a:gridCol>
                <a:gridCol w="1605064">
                  <a:extLst>
                    <a:ext uri="{9D8B030D-6E8A-4147-A177-3AD203B41FA5}">
                      <a16:colId xmlns:a16="http://schemas.microsoft.com/office/drawing/2014/main" val="2530009532"/>
                    </a:ext>
                  </a:extLst>
                </a:gridCol>
                <a:gridCol w="1682885">
                  <a:extLst>
                    <a:ext uri="{9D8B030D-6E8A-4147-A177-3AD203B41FA5}">
                      <a16:colId xmlns:a16="http://schemas.microsoft.com/office/drawing/2014/main" val="35371995"/>
                    </a:ext>
                  </a:extLst>
                </a:gridCol>
                <a:gridCol w="1536971">
                  <a:extLst>
                    <a:ext uri="{9D8B030D-6E8A-4147-A177-3AD203B41FA5}">
                      <a16:colId xmlns:a16="http://schemas.microsoft.com/office/drawing/2014/main" val="995559863"/>
                    </a:ext>
                  </a:extLst>
                </a:gridCol>
                <a:gridCol w="1060315">
                  <a:extLst>
                    <a:ext uri="{9D8B030D-6E8A-4147-A177-3AD203B41FA5}">
                      <a16:colId xmlns:a16="http://schemas.microsoft.com/office/drawing/2014/main" val="3106063384"/>
                    </a:ext>
                  </a:extLst>
                </a:gridCol>
                <a:gridCol w="1452992">
                  <a:extLst>
                    <a:ext uri="{9D8B030D-6E8A-4147-A177-3AD203B41FA5}">
                      <a16:colId xmlns:a16="http://schemas.microsoft.com/office/drawing/2014/main" val="2542335714"/>
                    </a:ext>
                  </a:extLst>
                </a:gridCol>
              </a:tblGrid>
              <a:tr h="198327">
                <a:tc>
                  <a:txBody>
                    <a:bodyPr/>
                    <a:lstStyle/>
                    <a:p>
                      <a:endParaRPr lang="pt-BR" sz="1400" dirty="0"/>
                    </a:p>
                  </a:txBody>
                  <a:tcPr/>
                </a:tc>
                <a:tc gridSpan="3">
                  <a:txBody>
                    <a:bodyPr/>
                    <a:lstStyle/>
                    <a:p>
                      <a:pPr algn="ctr"/>
                      <a:endParaRPr lang="pt-BR" sz="1400" b="1" dirty="0"/>
                    </a:p>
                    <a:p>
                      <a:pPr algn="ctr"/>
                      <a:r>
                        <a:rPr lang="pt-BR" sz="1400" b="1" dirty="0"/>
                        <a:t>TASY/Oracle</a:t>
                      </a:r>
                      <a:endParaRPr lang="pt-BR" sz="1400" dirty="0"/>
                    </a:p>
                  </a:txBody>
                  <a:tcPr anchor="b"/>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4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1400" b="1" dirty="0"/>
                        <a:t>MV</a:t>
                      </a:r>
                      <a:endParaRPr lang="pt-BR" sz="1400" dirty="0"/>
                    </a:p>
                  </a:txBody>
                  <a:tcPr anchor="b"/>
                </a:tc>
                <a:tc>
                  <a:txBody>
                    <a:bodyPr/>
                    <a:lstStyle/>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530177">
                <a:tc>
                  <a:txBody>
                    <a:bodyPr/>
                    <a:lstStyle/>
                    <a:p>
                      <a:pPr algn="ctr"/>
                      <a:r>
                        <a:rPr lang="pt-BR" sz="1400" b="1" dirty="0"/>
                        <a:t>Descrição</a:t>
                      </a:r>
                    </a:p>
                  </a:txBody>
                  <a:tcPr anchor="b"/>
                </a:tc>
                <a:tc>
                  <a:txBody>
                    <a:bodyPr/>
                    <a:lstStyle/>
                    <a:p>
                      <a:pPr algn="ctr"/>
                      <a:r>
                        <a:rPr lang="pt-BR" sz="1400" b="1" dirty="0" err="1"/>
                        <a:t>OnP</a:t>
                      </a:r>
                      <a:endParaRPr lang="pt-BR" sz="1400" b="1" dirty="0"/>
                    </a:p>
                  </a:txBody>
                  <a:tcPr anchor="b"/>
                </a:tc>
                <a:tc>
                  <a:txBody>
                    <a:bodyPr/>
                    <a:lstStyle/>
                    <a:p>
                      <a:pPr algn="ctr"/>
                      <a:r>
                        <a:rPr lang="pt-BR" sz="1400" b="1" dirty="0" err="1"/>
                        <a:t>OnP+Cloud</a:t>
                      </a:r>
                      <a:endParaRPr lang="pt-BR" sz="1400" b="1" dirty="0"/>
                    </a:p>
                  </a:txBody>
                  <a:tcPr anchor="b"/>
                </a:tc>
                <a:tc>
                  <a:txBody>
                    <a:bodyPr/>
                    <a:lstStyle/>
                    <a:p>
                      <a:pPr algn="ctr"/>
                      <a:r>
                        <a:rPr lang="pt-BR" sz="1400" b="1" dirty="0"/>
                        <a:t>Full Cloud</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Não detalhado.</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Full Cloud</a:t>
                      </a:r>
                      <a:endParaRPr lang="pt-BR" sz="1400" b="1" kern="1200" dirty="0">
                        <a:solidFill>
                          <a:schemeClr val="tx1"/>
                        </a:solidFill>
                        <a:latin typeface="+mn-lt"/>
                        <a:ea typeface="+mn-ea"/>
                        <a:cs typeface="+mn-cs"/>
                      </a:endParaRPr>
                    </a:p>
                  </a:txBody>
                  <a:tcPr anchor="b"/>
                </a:tc>
                <a:extLst>
                  <a:ext uri="{0D108BD9-81ED-4DB2-BD59-A6C34878D82A}">
                    <a16:rowId xmlns:a16="http://schemas.microsoft.com/office/drawing/2014/main" val="1052471548"/>
                  </a:ext>
                </a:extLst>
              </a:tr>
              <a:tr h="496191">
                <a:tc>
                  <a:txBody>
                    <a:bodyPr/>
                    <a:lstStyle/>
                    <a:p>
                      <a:pPr algn="r"/>
                      <a:r>
                        <a:rPr lang="pt-BR" sz="1400" b="1" kern="1200" dirty="0">
                          <a:solidFill>
                            <a:schemeClr val="tx1"/>
                          </a:solidFill>
                          <a:latin typeface="+mn-lt"/>
                          <a:ea typeface="+mn-ea"/>
                          <a:cs typeface="+mn-cs"/>
                        </a:rPr>
                        <a:t>Setup/</a:t>
                      </a:r>
                    </a:p>
                    <a:p>
                      <a:pPr algn="r"/>
                      <a:r>
                        <a:rPr lang="pt-BR" sz="1400" b="1" kern="1200" dirty="0">
                          <a:solidFill>
                            <a:schemeClr val="tx1"/>
                          </a:solidFill>
                          <a:latin typeface="+mn-lt"/>
                          <a:ea typeface="+mn-ea"/>
                          <a:cs typeface="+mn-cs"/>
                        </a:rPr>
                        <a:t>Transição na implantação :</a:t>
                      </a:r>
                      <a:r>
                        <a:rPr lang="pt-BR" sz="1400" b="1" dirty="0">
                          <a:solidFill>
                            <a:schemeClr val="tx1"/>
                          </a:solidFill>
                        </a:rPr>
                        <a:t>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3.117.391,92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R$ 411.767,64 </a:t>
                      </a:r>
                      <a:r>
                        <a:rPr lang="pt-BR" sz="1400" b="1" kern="1200" dirty="0">
                          <a:solidFill>
                            <a:schemeClr val="tx1"/>
                          </a:solidFill>
                          <a:latin typeface="+mn-lt"/>
                          <a:ea typeface="+mn-ea"/>
                          <a:cs typeface="+mn-cs"/>
                        </a:rPr>
                        <a:t>(2º ano</a:t>
                      </a:r>
                      <a:r>
                        <a:rPr lang="pt-BR" sz="14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R$ 2.556.947,53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R$ 450.683,04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R$ 415.854,21 (2º ano)</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Não detalhado.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R$ 28.087,08 </a:t>
                      </a:r>
                      <a:r>
                        <a:rPr lang="pt-BR" sz="14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 vez)</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400" b="1" kern="1200" dirty="0">
                          <a:solidFill>
                            <a:schemeClr val="tx1"/>
                          </a:solidFill>
                          <a:latin typeface="+mn-lt"/>
                          <a:ea typeface="+mn-ea"/>
                          <a:cs typeface="+mn-cs"/>
                        </a:rPr>
                        <a:t>Mensalidade da Infraestrutura:</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(2º ano)</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Não detalhado.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a:t>
                      </a:r>
                      <a:r>
                        <a:rPr lang="pt-BR" sz="1400" b="1" dirty="0">
                          <a:solidFill>
                            <a:schemeClr val="tx1"/>
                          </a:solidFill>
                        </a:rPr>
                        <a:t>19.654,04</a:t>
                      </a:r>
                      <a:endParaRPr lang="pt-BR" sz="1400" b="1" kern="1200" dirty="0">
                        <a:solidFill>
                          <a:schemeClr val="tx1"/>
                        </a:solidFill>
                        <a:latin typeface="+mn-lt"/>
                        <a:ea typeface="+mn-ea"/>
                        <a:cs typeface="+mn-cs"/>
                      </a:endParaRPr>
                    </a:p>
                  </a:txBody>
                  <a:tcPr anchor="b"/>
                </a:tc>
                <a:extLst>
                  <a:ext uri="{0D108BD9-81ED-4DB2-BD59-A6C34878D82A}">
                    <a16:rowId xmlns:a16="http://schemas.microsoft.com/office/drawing/2014/main" val="3753639003"/>
                  </a:ext>
                </a:extLst>
              </a:tr>
              <a:tr h="496191">
                <a:tc>
                  <a:txBody>
                    <a:bodyPr/>
                    <a:lstStyle/>
                    <a:p>
                      <a:pPr marL="0" algn="r" defTabSz="685800" rtl="0" eaLnBrk="1" latinLnBrk="0" hangingPunct="1"/>
                      <a:r>
                        <a:rPr lang="pt-BR" sz="1400" b="1" kern="1200" dirty="0">
                          <a:solidFill>
                            <a:schemeClr val="tx1"/>
                          </a:solidFill>
                          <a:latin typeface="+mn-lt"/>
                          <a:ea typeface="+mn-ea"/>
                          <a:cs typeface="+mn-cs"/>
                        </a:rPr>
                        <a:t>Mensalidade Serviços Gerenciados: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Não detalhado.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R$ 5.473,68</a:t>
                      </a:r>
                    </a:p>
                  </a:txBody>
                  <a:tcPr anchor="b"/>
                </a:tc>
                <a:extLst>
                  <a:ext uri="{0D108BD9-81ED-4DB2-BD59-A6C34878D82A}">
                    <a16:rowId xmlns:a16="http://schemas.microsoft.com/office/drawing/2014/main" val="2304447189"/>
                  </a:ext>
                </a:extLst>
              </a:tr>
              <a:tr h="496191">
                <a:tc>
                  <a:txBody>
                    <a:bodyPr/>
                    <a:lstStyle/>
                    <a:p>
                      <a:pPr algn="r"/>
                      <a:r>
                        <a:rPr lang="pt-BR" sz="1400" b="1" kern="1200" dirty="0">
                          <a:solidFill>
                            <a:schemeClr val="tx1"/>
                          </a:solidFill>
                          <a:latin typeface="+mn-lt"/>
                          <a:ea typeface="+mn-ea"/>
                          <a:cs typeface="+mn-cs"/>
                        </a:rPr>
                        <a:t>Mensalidade Total:</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(2º ano)</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Não detalhado.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R$ 25.127,72</a:t>
                      </a:r>
                    </a:p>
                  </a:txBody>
                  <a:tcPr anchor="b"/>
                </a:tc>
                <a:extLst>
                  <a:ext uri="{0D108BD9-81ED-4DB2-BD59-A6C34878D82A}">
                    <a16:rowId xmlns:a16="http://schemas.microsoft.com/office/drawing/2014/main" val="3110679299"/>
                  </a:ext>
                </a:extLst>
              </a:tr>
              <a:tr h="496191">
                <a:tc>
                  <a:txBody>
                    <a:bodyPr/>
                    <a:lstStyle/>
                    <a:p>
                      <a:pPr marL="0" indent="0" algn="r">
                        <a:buNone/>
                      </a:pPr>
                      <a:r>
                        <a:rPr lang="pt-BR" sz="1400" b="1" kern="1200" dirty="0">
                          <a:solidFill>
                            <a:schemeClr val="tx1"/>
                          </a:solidFill>
                          <a:latin typeface="+mn-lt"/>
                          <a:ea typeface="+mn-ea"/>
                          <a:cs typeface="+mn-cs"/>
                        </a:rPr>
                        <a:t>Valor Total em 60 meses/ 5 anos: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R$ 4.764.462,48</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R$ 4.359.679,69</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R$ 2.059.468,47</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Não detalhado.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R$ 1.535.750,28</a:t>
                      </a:r>
                      <a:endParaRPr lang="pt-BR" sz="1400" b="1" kern="1200" dirty="0">
                        <a:solidFill>
                          <a:schemeClr val="tx1"/>
                        </a:solidFill>
                        <a:latin typeface="+mn-lt"/>
                        <a:ea typeface="+mn-ea"/>
                        <a:cs typeface="+mn-cs"/>
                      </a:endParaRPr>
                    </a:p>
                  </a:txBody>
                  <a:tcPr anchor="b"/>
                </a:tc>
                <a:extLst>
                  <a:ext uri="{0D108BD9-81ED-4DB2-BD59-A6C34878D82A}">
                    <a16:rowId xmlns:a16="http://schemas.microsoft.com/office/drawing/2014/main" val="2803523279"/>
                  </a:ext>
                </a:extLst>
              </a:tr>
            </a:tbl>
          </a:graphicData>
        </a:graphic>
      </p:graphicFrame>
      <p:sp>
        <p:nvSpPr>
          <p:cNvPr id="2" name="Espaço Reservado para Rodapé 1">
            <a:extLst>
              <a:ext uri="{FF2B5EF4-FFF2-40B4-BE49-F238E27FC236}">
                <a16:creationId xmlns:a16="http://schemas.microsoft.com/office/drawing/2014/main" id="{0C20A443-1B95-E392-CE8F-2079394B9E4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60531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0516A-6407-8DAE-CCF2-4C4688C67DC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6A054C-7FC7-7109-9967-5CF522694712}"/>
              </a:ext>
            </a:extLst>
          </p:cNvPr>
          <p:cNvSpPr>
            <a:spLocks noGrp="1"/>
          </p:cNvSpPr>
          <p:nvPr>
            <p:ph type="title"/>
          </p:nvPr>
        </p:nvSpPr>
        <p:spPr>
          <a:xfrm>
            <a:off x="963930" y="1050595"/>
            <a:ext cx="6056111" cy="1618489"/>
          </a:xfrm>
        </p:spPr>
        <p:txBody>
          <a:bodyPr anchor="ctr">
            <a:normAutofit/>
          </a:bodyPr>
          <a:lstStyle/>
          <a:p>
            <a:r>
              <a:rPr lang="pt-BR" sz="5400" b="1" dirty="0"/>
              <a:t>Back Office Hospitalar </a:t>
            </a:r>
          </a:p>
        </p:txBody>
      </p:sp>
      <p:sp>
        <p:nvSpPr>
          <p:cNvPr id="4" name="Espaço Reservado para Rodapé 3">
            <a:extLst>
              <a:ext uri="{FF2B5EF4-FFF2-40B4-BE49-F238E27FC236}">
                <a16:creationId xmlns:a16="http://schemas.microsoft.com/office/drawing/2014/main" id="{13017A51-0995-01F2-73A2-44D59D6247A2}"/>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0FFA1B1B-24AE-6C90-B4C9-D09C8869B6F3}"/>
              </a:ext>
            </a:extLst>
          </p:cNvPr>
          <p:cNvSpPr>
            <a:spLocks noGrp="1"/>
          </p:cNvSpPr>
          <p:nvPr>
            <p:ph idx="1"/>
          </p:nvPr>
        </p:nvSpPr>
        <p:spPr>
          <a:xfrm>
            <a:off x="963930" y="2969469"/>
            <a:ext cx="6056111" cy="2800395"/>
          </a:xfrm>
        </p:spPr>
        <p:txBody>
          <a:bodyPr anchor="t">
            <a:normAutofit/>
          </a:bodyPr>
          <a:lstStyle/>
          <a:p>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Processos e ferramentas </a:t>
            </a:r>
            <a:r>
              <a:rPr lang="pt-BR" sz="1900" dirty="0">
                <a:latin typeface="Arial" panose="020B0604020202020204" pitchFamily="34" charset="0"/>
                <a:cs typeface="Arial" panose="020B0604020202020204" pitchFamily="34" charset="0"/>
              </a:rPr>
              <a:t>que gerenciam </a:t>
            </a:r>
            <a:r>
              <a:rPr lang="pt-BR" sz="1900" b="1" dirty="0">
                <a:latin typeface="Arial" panose="020B0604020202020204" pitchFamily="34" charset="0"/>
                <a:cs typeface="Arial" panose="020B0604020202020204" pitchFamily="34" charset="0"/>
              </a:rPr>
              <a:t>operações internas e administrativas</a:t>
            </a:r>
            <a:r>
              <a:rPr lang="pt-BR" sz="1900" dirty="0">
                <a:latin typeface="Arial" panose="020B0604020202020204" pitchFamily="34" charset="0"/>
                <a:cs typeface="Arial" panose="020B0604020202020204" pitchFamily="34" charset="0"/>
              </a:rPr>
              <a:t>, sem o contato direto com os pacientes. Compreende </a:t>
            </a:r>
            <a:r>
              <a:rPr lang="pt-BR" sz="1900" b="1" dirty="0">
                <a:latin typeface="Arial" panose="020B0604020202020204" pitchFamily="34" charset="0"/>
                <a:cs typeface="Arial" panose="020B0604020202020204" pitchFamily="34" charset="0"/>
              </a:rPr>
              <a:t>finanças</a:t>
            </a:r>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recursos humanos, logística, faturamento, controle de estoque, gestão de contratos e etc...</a:t>
            </a:r>
          </a:p>
          <a:p>
            <a:r>
              <a:rPr lang="pt-BR" sz="1900" dirty="0">
                <a:latin typeface="Arial" panose="020B0604020202020204" pitchFamily="34" charset="0"/>
                <a:cs typeface="Arial" panose="020B0604020202020204" pitchFamily="34" charset="0"/>
              </a:rPr>
              <a:t>	Permite que profissionais se concentrem em </a:t>
            </a:r>
            <a:r>
              <a:rPr lang="pt-BR" sz="1900" b="1" dirty="0">
                <a:latin typeface="Arial" panose="020B0604020202020204" pitchFamily="34" charset="0"/>
                <a:cs typeface="Arial" panose="020B0604020202020204" pitchFamily="34" charset="0"/>
              </a:rPr>
              <a:t>atividades estratégicas</a:t>
            </a:r>
            <a:r>
              <a:rPr lang="pt-BR" sz="1900" dirty="0">
                <a:latin typeface="Arial" panose="020B0604020202020204" pitchFamily="34" charset="0"/>
                <a:cs typeface="Arial" panose="020B0604020202020204" pitchFamily="34" charset="0"/>
              </a:rPr>
              <a:t>, para a </a:t>
            </a:r>
            <a:r>
              <a:rPr lang="pt-BR" sz="1900" b="1" dirty="0">
                <a:latin typeface="Arial" panose="020B0604020202020204" pitchFamily="34" charset="0"/>
                <a:cs typeface="Arial" panose="020B0604020202020204" pitchFamily="34" charset="0"/>
              </a:rPr>
              <a:t>produtividade</a:t>
            </a:r>
            <a:r>
              <a:rPr lang="pt-BR" sz="1900" dirty="0">
                <a:latin typeface="Arial" panose="020B0604020202020204" pitchFamily="34" charset="0"/>
                <a:cs typeface="Arial" panose="020B0604020202020204" pitchFamily="34" charset="0"/>
              </a:rPr>
              <a:t> e a </a:t>
            </a:r>
            <a:r>
              <a:rPr lang="pt-BR" sz="1900" b="1" dirty="0">
                <a:latin typeface="Arial" panose="020B0604020202020204" pitchFamily="34" charset="0"/>
                <a:cs typeface="Arial" panose="020B0604020202020204" pitchFamily="34" charset="0"/>
              </a:rPr>
              <a:t>qualidade dos serviços prestados</a:t>
            </a:r>
            <a:r>
              <a:rPr lang="pt-BR" sz="19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67464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C077CBE4-C779-B3B2-217D-2BC24BB52385}"/>
              </a:ext>
            </a:extLst>
          </p:cNvPr>
          <p:cNvSpPr/>
          <p:nvPr/>
        </p:nvSpPr>
        <p:spPr>
          <a:xfrm>
            <a:off x="934927" y="3134075"/>
            <a:ext cx="1857634"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Lavanderia</a:t>
            </a:r>
          </a:p>
        </p:txBody>
      </p:sp>
      <p:sp>
        <p:nvSpPr>
          <p:cNvPr id="2" name="Título 1">
            <a:extLst>
              <a:ext uri="{FF2B5EF4-FFF2-40B4-BE49-F238E27FC236}">
                <a16:creationId xmlns:a16="http://schemas.microsoft.com/office/drawing/2014/main" id="{C704905E-AB91-0314-49EB-07F0C0B29C21}"/>
              </a:ext>
            </a:extLst>
          </p:cNvPr>
          <p:cNvSpPr>
            <a:spLocks noGrp="1"/>
          </p:cNvSpPr>
          <p:nvPr>
            <p:ph type="title"/>
          </p:nvPr>
        </p:nvSpPr>
        <p:spPr>
          <a:xfrm>
            <a:off x="628650" y="287050"/>
            <a:ext cx="7886700" cy="408595"/>
          </a:xfrm>
        </p:spPr>
        <p:txBody>
          <a:bodyPr>
            <a:normAutofit fontScale="90000"/>
          </a:bodyPr>
          <a:lstStyle/>
          <a:p>
            <a:pPr algn="ctr"/>
            <a:r>
              <a:rPr lang="pt-BR" b="1" dirty="0"/>
              <a:t>“Front Office" e “Back Offices"</a:t>
            </a:r>
          </a:p>
        </p:txBody>
      </p:sp>
      <p:sp>
        <p:nvSpPr>
          <p:cNvPr id="4" name="Elipse 3">
            <a:extLst>
              <a:ext uri="{FF2B5EF4-FFF2-40B4-BE49-F238E27FC236}">
                <a16:creationId xmlns:a16="http://schemas.microsoft.com/office/drawing/2014/main" id="{441A2602-64E9-4076-273B-B771798BC6C5}"/>
              </a:ext>
            </a:extLst>
          </p:cNvPr>
          <p:cNvSpPr/>
          <p:nvPr/>
        </p:nvSpPr>
        <p:spPr>
          <a:xfrm>
            <a:off x="2172794" y="1712670"/>
            <a:ext cx="4434859" cy="1983082"/>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Front office Hospitalar</a:t>
            </a:r>
          </a:p>
        </p:txBody>
      </p:sp>
      <p:sp>
        <p:nvSpPr>
          <p:cNvPr id="5" name="Elipse 4">
            <a:extLst>
              <a:ext uri="{FF2B5EF4-FFF2-40B4-BE49-F238E27FC236}">
                <a16:creationId xmlns:a16="http://schemas.microsoft.com/office/drawing/2014/main" id="{34E8240E-9204-8392-D6C6-BF9DE7517B17}"/>
              </a:ext>
            </a:extLst>
          </p:cNvPr>
          <p:cNvSpPr/>
          <p:nvPr/>
        </p:nvSpPr>
        <p:spPr>
          <a:xfrm>
            <a:off x="1088831" y="137193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Governança e Compliance</a:t>
            </a:r>
            <a:endParaRPr lang="pt-BR" sz="1400" b="1" dirty="0">
              <a:solidFill>
                <a:schemeClr val="tx1"/>
              </a:solidFill>
            </a:endParaRPr>
          </a:p>
        </p:txBody>
      </p:sp>
      <p:sp>
        <p:nvSpPr>
          <p:cNvPr id="6" name="Elipse 5">
            <a:extLst>
              <a:ext uri="{FF2B5EF4-FFF2-40B4-BE49-F238E27FC236}">
                <a16:creationId xmlns:a16="http://schemas.microsoft.com/office/drawing/2014/main" id="{1ADB9C70-2C8C-03DE-C1CD-5913DB5990D3}"/>
              </a:ext>
            </a:extLst>
          </p:cNvPr>
          <p:cNvSpPr/>
          <p:nvPr/>
        </p:nvSpPr>
        <p:spPr>
          <a:xfrm>
            <a:off x="344701" y="2275914"/>
            <a:ext cx="1857633"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Residência</a:t>
            </a:r>
          </a:p>
        </p:txBody>
      </p:sp>
      <p:sp>
        <p:nvSpPr>
          <p:cNvPr id="9" name="Elipse 8">
            <a:extLst>
              <a:ext uri="{FF2B5EF4-FFF2-40B4-BE49-F238E27FC236}">
                <a16:creationId xmlns:a16="http://schemas.microsoft.com/office/drawing/2014/main" id="{FAE7D24A-3D59-30C5-DD77-133F1A040314}"/>
              </a:ext>
            </a:extLst>
          </p:cNvPr>
          <p:cNvSpPr/>
          <p:nvPr/>
        </p:nvSpPr>
        <p:spPr>
          <a:xfrm>
            <a:off x="2560949" y="3620088"/>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Regulação</a:t>
            </a:r>
            <a:r>
              <a:rPr lang="pt-BR" sz="1400" dirty="0"/>
              <a:t> </a:t>
            </a:r>
            <a:endParaRPr lang="pt-BR" sz="1400" b="1" dirty="0">
              <a:solidFill>
                <a:schemeClr val="tx1"/>
              </a:solidFill>
            </a:endParaRPr>
          </a:p>
        </p:txBody>
      </p:sp>
      <p:sp>
        <p:nvSpPr>
          <p:cNvPr id="10" name="Elipse 9">
            <a:extLst>
              <a:ext uri="{FF2B5EF4-FFF2-40B4-BE49-F238E27FC236}">
                <a16:creationId xmlns:a16="http://schemas.microsoft.com/office/drawing/2014/main" id="{F526A085-ACFE-EDCA-0F1D-105445B21CE7}"/>
              </a:ext>
            </a:extLst>
          </p:cNvPr>
          <p:cNvSpPr/>
          <p:nvPr/>
        </p:nvSpPr>
        <p:spPr>
          <a:xfrm>
            <a:off x="5742417" y="32669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Gestão Contábil e Financeira</a:t>
            </a:r>
            <a:endParaRPr lang="pt-BR" sz="1400" b="1" dirty="0">
              <a:solidFill>
                <a:schemeClr val="tx1"/>
              </a:solidFill>
            </a:endParaRPr>
          </a:p>
        </p:txBody>
      </p:sp>
      <p:sp>
        <p:nvSpPr>
          <p:cNvPr id="11" name="Elipse 10">
            <a:extLst>
              <a:ext uri="{FF2B5EF4-FFF2-40B4-BE49-F238E27FC236}">
                <a16:creationId xmlns:a16="http://schemas.microsoft.com/office/drawing/2014/main" id="{58B98F10-7322-58A0-9A8A-0DBD9796447E}"/>
              </a:ext>
            </a:extLst>
          </p:cNvPr>
          <p:cNvSpPr/>
          <p:nvPr/>
        </p:nvSpPr>
        <p:spPr>
          <a:xfrm>
            <a:off x="6607653" y="2410861"/>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Suprimentos</a:t>
            </a:r>
          </a:p>
        </p:txBody>
      </p:sp>
      <p:sp>
        <p:nvSpPr>
          <p:cNvPr id="12" name="Elipse 11">
            <a:extLst>
              <a:ext uri="{FF2B5EF4-FFF2-40B4-BE49-F238E27FC236}">
                <a16:creationId xmlns:a16="http://schemas.microsoft.com/office/drawing/2014/main" id="{39080A77-3822-85BF-14AF-23003172B357}"/>
              </a:ext>
            </a:extLst>
          </p:cNvPr>
          <p:cNvSpPr/>
          <p:nvPr/>
        </p:nvSpPr>
        <p:spPr>
          <a:xfrm>
            <a:off x="2686742" y="9072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Faturamento</a:t>
            </a:r>
          </a:p>
        </p:txBody>
      </p:sp>
      <p:sp>
        <p:nvSpPr>
          <p:cNvPr id="13" name="Elipse 12">
            <a:extLst>
              <a:ext uri="{FF2B5EF4-FFF2-40B4-BE49-F238E27FC236}">
                <a16:creationId xmlns:a16="http://schemas.microsoft.com/office/drawing/2014/main" id="{ED1001E9-D93F-772C-7649-3E829532C28F}"/>
              </a:ext>
            </a:extLst>
          </p:cNvPr>
          <p:cNvSpPr/>
          <p:nvPr/>
        </p:nvSpPr>
        <p:spPr>
          <a:xfrm>
            <a:off x="6098504" y="1483029"/>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RH</a:t>
            </a:r>
          </a:p>
        </p:txBody>
      </p:sp>
      <p:sp>
        <p:nvSpPr>
          <p:cNvPr id="7" name="CaixaDeTexto 6">
            <a:extLst>
              <a:ext uri="{FF2B5EF4-FFF2-40B4-BE49-F238E27FC236}">
                <a16:creationId xmlns:a16="http://schemas.microsoft.com/office/drawing/2014/main" id="{F55F978B-87EA-5166-E8F4-D9E8D1851EDB}"/>
              </a:ext>
            </a:extLst>
          </p:cNvPr>
          <p:cNvSpPr txBox="1"/>
          <p:nvPr/>
        </p:nvSpPr>
        <p:spPr>
          <a:xfrm>
            <a:off x="219982" y="4811122"/>
            <a:ext cx="2466761" cy="181588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pt-BR" sz="1400" b="1" dirty="0"/>
              <a:t>Exemplos de Empresas de Back offices: </a:t>
            </a:r>
            <a:r>
              <a:rPr lang="pt-BR" sz="1400" dirty="0"/>
              <a:t>Q</a:t>
            </a:r>
            <a:r>
              <a:rPr lang="pt-BR" sz="1400" b="1" dirty="0"/>
              <a:t>u</a:t>
            </a:r>
            <a:r>
              <a:rPr lang="pt-BR" sz="1400" dirty="0"/>
              <a:t>estor, Chapecó/SC,  </a:t>
            </a:r>
            <a:r>
              <a:rPr lang="pt-BR" sz="1400" dirty="0" err="1"/>
              <a:t>Senior</a:t>
            </a:r>
            <a:r>
              <a:rPr lang="pt-BR" sz="1400" dirty="0"/>
              <a:t>, TOTVS Protheus, SAP Business </a:t>
            </a:r>
            <a:r>
              <a:rPr lang="pt-BR" sz="1400" dirty="0" err="1"/>
              <a:t>One</a:t>
            </a:r>
            <a:r>
              <a:rPr lang="pt-BR" sz="1400" dirty="0"/>
              <a:t>,  </a:t>
            </a:r>
            <a:r>
              <a:rPr lang="pt-BR" sz="1400" dirty="0" err="1"/>
              <a:t>Sankhya</a:t>
            </a:r>
            <a:r>
              <a:rPr lang="pt-BR" sz="1400" dirty="0"/>
              <a:t>, Microsoft Dynamics, Oracle, CIGAME.</a:t>
            </a:r>
          </a:p>
          <a:p>
            <a:pPr algn="just"/>
            <a:endParaRPr lang="pt-BR" sz="1400" dirty="0"/>
          </a:p>
          <a:p>
            <a:pPr algn="just"/>
            <a:endParaRPr lang="pt-BR" sz="1400" dirty="0"/>
          </a:p>
        </p:txBody>
      </p:sp>
      <p:sp>
        <p:nvSpPr>
          <p:cNvPr id="14" name="Elipse 13">
            <a:extLst>
              <a:ext uri="{FF2B5EF4-FFF2-40B4-BE49-F238E27FC236}">
                <a16:creationId xmlns:a16="http://schemas.microsoft.com/office/drawing/2014/main" id="{B4F90534-5381-5584-85A9-C147B5D3E15B}"/>
              </a:ext>
            </a:extLst>
          </p:cNvPr>
          <p:cNvSpPr/>
          <p:nvPr/>
        </p:nvSpPr>
        <p:spPr>
          <a:xfrm>
            <a:off x="4542051" y="952032"/>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BI</a:t>
            </a:r>
          </a:p>
        </p:txBody>
      </p:sp>
      <p:sp>
        <p:nvSpPr>
          <p:cNvPr id="3" name="CaixaDeTexto 2">
            <a:extLst>
              <a:ext uri="{FF2B5EF4-FFF2-40B4-BE49-F238E27FC236}">
                <a16:creationId xmlns:a16="http://schemas.microsoft.com/office/drawing/2014/main" id="{E8C6EFCF-12AF-86E1-805D-6BBB311DB508}"/>
              </a:ext>
            </a:extLst>
          </p:cNvPr>
          <p:cNvSpPr txBox="1"/>
          <p:nvPr/>
        </p:nvSpPr>
        <p:spPr>
          <a:xfrm>
            <a:off x="2884289" y="4731460"/>
            <a:ext cx="6131457" cy="2031325"/>
          </a:xfrm>
          <a:prstGeom prst="rect">
            <a:avLst/>
          </a:prstGeom>
          <a:solidFill>
            <a:schemeClr val="accent2">
              <a:lumMod val="20000"/>
              <a:lumOff val="80000"/>
            </a:schemeClr>
          </a:solidFill>
        </p:spPr>
        <p:txBody>
          <a:bodyPr wrap="square" rtlCol="0">
            <a:spAutoFit/>
          </a:bodyPr>
          <a:lstStyle/>
          <a:p>
            <a:pPr algn="just"/>
            <a:r>
              <a:rPr lang="pt-BR" b="1" dirty="0"/>
              <a:t>“Front office"</a:t>
            </a:r>
            <a:r>
              <a:rPr lang="pt-BR" dirty="0"/>
              <a:t> e </a:t>
            </a:r>
            <a:r>
              <a:rPr lang="pt-BR" b="1" dirty="0"/>
              <a:t>"</a:t>
            </a:r>
            <a:r>
              <a:rPr lang="pt-BR" b="1" dirty="0" err="1"/>
              <a:t>back</a:t>
            </a:r>
            <a:r>
              <a:rPr lang="pt-BR" b="1" dirty="0"/>
              <a:t> offices“ </a:t>
            </a:r>
            <a:r>
              <a:rPr lang="pt-BR" dirty="0"/>
              <a:t>são sistemas que  </a:t>
            </a:r>
            <a:r>
              <a:rPr lang="pt-BR" b="1" dirty="0"/>
              <a:t>interagem</a:t>
            </a:r>
            <a:r>
              <a:rPr lang="pt-BR" dirty="0"/>
              <a:t> por meio de </a:t>
            </a:r>
            <a:r>
              <a:rPr lang="pt-BR" b="1" dirty="0"/>
              <a:t>APIs</a:t>
            </a:r>
            <a:r>
              <a:rPr lang="pt-BR" dirty="0"/>
              <a:t> que </a:t>
            </a:r>
            <a:r>
              <a:rPr lang="pt-BR" b="1" dirty="0"/>
              <a:t>encapsulam</a:t>
            </a:r>
            <a:r>
              <a:rPr lang="pt-BR" dirty="0"/>
              <a:t> </a:t>
            </a:r>
            <a:r>
              <a:rPr lang="pt-BR" b="1" dirty="0"/>
              <a:t>detalhes internos</a:t>
            </a:r>
            <a:r>
              <a:rPr lang="pt-BR" dirty="0"/>
              <a:t>,  </a:t>
            </a:r>
            <a:r>
              <a:rPr lang="pt-BR" b="1" dirty="0"/>
              <a:t>garantindo facilidade, segurança e integridade </a:t>
            </a:r>
            <a:r>
              <a:rPr lang="pt-BR" dirty="0"/>
              <a:t>na troca de informações. </a:t>
            </a:r>
          </a:p>
          <a:p>
            <a:pPr algn="just"/>
            <a:r>
              <a:rPr lang="pt-BR" dirty="0"/>
              <a:t>Essa abordagem padronizada assegura o </a:t>
            </a:r>
            <a:r>
              <a:rPr lang="pt-BR" b="1" dirty="0"/>
              <a:t>fluxo controlado dos processos</a:t>
            </a:r>
            <a:r>
              <a:rPr lang="pt-BR" dirty="0"/>
              <a:t>, promovendo </a:t>
            </a:r>
            <a:r>
              <a:rPr lang="pt-BR" b="1" dirty="0"/>
              <a:t>interoperabilidade</a:t>
            </a:r>
            <a:r>
              <a:rPr lang="pt-BR" dirty="0"/>
              <a:t>, escalabilidade e manutenção eficiente dos sistemas.</a:t>
            </a:r>
          </a:p>
        </p:txBody>
      </p:sp>
      <p:sp>
        <p:nvSpPr>
          <p:cNvPr id="15" name="Elipse 14">
            <a:extLst>
              <a:ext uri="{FF2B5EF4-FFF2-40B4-BE49-F238E27FC236}">
                <a16:creationId xmlns:a16="http://schemas.microsoft.com/office/drawing/2014/main" id="{86ADE0FE-B5B5-62BD-F262-14B5C64533A1}"/>
              </a:ext>
            </a:extLst>
          </p:cNvPr>
          <p:cNvSpPr/>
          <p:nvPr/>
        </p:nvSpPr>
        <p:spPr>
          <a:xfrm>
            <a:off x="4249878" y="3644073"/>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Outros...</a:t>
            </a:r>
            <a:r>
              <a:rPr lang="pt-BR" sz="1400" dirty="0"/>
              <a:t> </a:t>
            </a:r>
            <a:endParaRPr lang="pt-BR" sz="1400" b="1" dirty="0">
              <a:solidFill>
                <a:schemeClr val="tx1"/>
              </a:solidFill>
            </a:endParaRPr>
          </a:p>
        </p:txBody>
      </p:sp>
    </p:spTree>
    <p:extLst>
      <p:ext uri="{BB962C8B-B14F-4D97-AF65-F5344CB8AC3E}">
        <p14:creationId xmlns:p14="http://schemas.microsoft.com/office/powerpoint/2010/main" val="2357290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C88B5888-4C0D-896C-99F2-E40DA5ADB52E}"/>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EABC29E3-6863-F39C-C292-0A05E1679947}"/>
              </a:ext>
            </a:extLst>
          </p:cNvPr>
          <p:cNvSpPr txBox="1"/>
          <p:nvPr/>
        </p:nvSpPr>
        <p:spPr>
          <a:xfrm>
            <a:off x="114024" y="415022"/>
            <a:ext cx="8970380" cy="561662"/>
          </a:xfrm>
          <a:prstGeom prst="rect">
            <a:avLst/>
          </a:prstGeom>
          <a:noFill/>
          <a:ln>
            <a:noFill/>
          </a:ln>
        </p:spPr>
        <p:txBody>
          <a:bodyPr spcFirstLastPara="1" wrap="square" lIns="68569" tIns="34275" rIns="68569" bIns="34275" anchor="t" anchorCtr="0">
            <a:spAutoFit/>
          </a:bodyPr>
          <a:lstStyle/>
          <a:p>
            <a:pPr algn="ctr">
              <a:buSzPts val="5400"/>
            </a:pPr>
            <a:r>
              <a:rPr lang="pt-BR" sz="3200" b="1" dirty="0">
                <a:solidFill>
                  <a:srgbClr val="0F4861"/>
                </a:solidFill>
              </a:rPr>
              <a:t>1 – Conceito sobre Aluguel/Sistema Fechado</a:t>
            </a:r>
            <a:endParaRPr sz="800" b="1" dirty="0"/>
          </a:p>
        </p:txBody>
      </p:sp>
      <p:sp>
        <p:nvSpPr>
          <p:cNvPr id="3" name="CaixaDeTexto 2">
            <a:extLst>
              <a:ext uri="{FF2B5EF4-FFF2-40B4-BE49-F238E27FC236}">
                <a16:creationId xmlns:a16="http://schemas.microsoft.com/office/drawing/2014/main" id="{85A2068A-010D-D553-327D-7A6253A78BCE}"/>
              </a:ext>
            </a:extLst>
          </p:cNvPr>
          <p:cNvSpPr txBox="1"/>
          <p:nvPr/>
        </p:nvSpPr>
        <p:spPr>
          <a:xfrm>
            <a:off x="507563" y="1166842"/>
            <a:ext cx="8183302" cy="4154984"/>
          </a:xfrm>
          <a:prstGeom prst="rect">
            <a:avLst/>
          </a:prstGeom>
          <a:noFill/>
        </p:spPr>
        <p:txBody>
          <a:bodyPr wrap="square">
            <a:spAutoFit/>
          </a:bodyPr>
          <a:lstStyle/>
          <a:p>
            <a:pPr algn="just"/>
            <a:r>
              <a:rPr lang="pt-BR" sz="2400" b="1" dirty="0">
                <a:solidFill>
                  <a:schemeClr val="accent1">
                    <a:lumMod val="75000"/>
                  </a:schemeClr>
                </a:solidFill>
              </a:rPr>
              <a:t>Sistemas Fechados (Proprietários): </a:t>
            </a:r>
            <a:r>
              <a:rPr lang="pt-BR" sz="2400" dirty="0"/>
              <a:t>Código-fonte proprietário. São desenvolvidos, distribuídos e mantidos por empresas que impõem restrições ao uso, modificação e distribuição. Cobram o pagamento de licenças e o suporte técnico é exclusivo.</a:t>
            </a:r>
          </a:p>
          <a:p>
            <a:endParaRPr lang="pt-BR" sz="2400" dirty="0"/>
          </a:p>
          <a:p>
            <a:r>
              <a:rPr lang="pt-BR" sz="2400" b="1" dirty="0">
                <a:solidFill>
                  <a:schemeClr val="accent1">
                    <a:lumMod val="75000"/>
                  </a:schemeClr>
                </a:solidFill>
              </a:rPr>
              <a:t>Outras Características de Sistemas Fechados:</a:t>
            </a:r>
          </a:p>
          <a:p>
            <a:pPr lvl="1">
              <a:buFont typeface="Arial" panose="020B0604020202020204" pitchFamily="34" charset="0"/>
              <a:buChar char="•"/>
            </a:pPr>
            <a:r>
              <a:rPr lang="pt-BR" sz="2400" dirty="0"/>
              <a:t>Customizações são limitadas ao proprietário (tickets com custo adicional e prazos).</a:t>
            </a:r>
          </a:p>
          <a:p>
            <a:pPr lvl="1">
              <a:buFont typeface="Arial" panose="020B0604020202020204" pitchFamily="34" charset="0"/>
              <a:buChar char="•"/>
            </a:pPr>
            <a:r>
              <a:rPr lang="pt-BR" sz="2400" dirty="0"/>
              <a:t> Aparentemente possuem maior controle sobre segurança e conformidade.</a:t>
            </a:r>
            <a:endParaRPr lang="pt-BR" dirty="0"/>
          </a:p>
        </p:txBody>
      </p:sp>
      <p:sp>
        <p:nvSpPr>
          <p:cNvPr id="2" name="Espaço Reservado para Rodapé 1">
            <a:extLst>
              <a:ext uri="{FF2B5EF4-FFF2-40B4-BE49-F238E27FC236}">
                <a16:creationId xmlns:a16="http://schemas.microsoft.com/office/drawing/2014/main" id="{E86ADB81-E475-5537-B44A-8F7DB6CE444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132522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6D95EC-0672-DE01-793D-B83BCE6F356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352794" y="3388321"/>
            <a:ext cx="3200400"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23606" y="1637601"/>
            <a:ext cx="6858003" cy="35827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0935" y="857786"/>
            <a:ext cx="8300268"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E3F1A-4C66-0C45-FE3D-28FDD3D5E7C0}"/>
              </a:ext>
            </a:extLst>
          </p:cNvPr>
          <p:cNvSpPr>
            <a:spLocks noGrp="1"/>
          </p:cNvSpPr>
          <p:nvPr>
            <p:ph type="title"/>
          </p:nvPr>
        </p:nvSpPr>
        <p:spPr>
          <a:xfrm>
            <a:off x="740766" y="3071183"/>
            <a:ext cx="7432722" cy="2590027"/>
          </a:xfrm>
        </p:spPr>
        <p:txBody>
          <a:bodyPr vert="horz" lIns="91440" tIns="45720" rIns="91440" bIns="45720" rtlCol="0" anchor="t">
            <a:normAutofit/>
          </a:bodyPr>
          <a:lstStyle/>
          <a:p>
            <a:pPr defTabSz="914400"/>
            <a:r>
              <a:rPr lang="en-US" sz="7000" b="1" kern="1200">
                <a:solidFill>
                  <a:schemeClr val="tx1"/>
                </a:solidFill>
                <a:latin typeface="+mj-lt"/>
                <a:ea typeface="+mj-ea"/>
                <a:cs typeface="+mj-cs"/>
              </a:rPr>
              <a:t>Parcerias</a:t>
            </a:r>
          </a:p>
        </p:txBody>
      </p:sp>
      <p:sp>
        <p:nvSpPr>
          <p:cNvPr id="22" name="Rectangle 16">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43057" y="3385173"/>
            <a:ext cx="3200400"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ço Reservado para Rodapé 3">
            <a:extLst>
              <a:ext uri="{FF2B5EF4-FFF2-40B4-BE49-F238E27FC236}">
                <a16:creationId xmlns:a16="http://schemas.microsoft.com/office/drawing/2014/main" id="{89FA7B33-E48A-CC92-B44A-195836C89F9E}"/>
              </a:ext>
            </a:extLst>
          </p:cNvPr>
          <p:cNvSpPr>
            <a:spLocks noGrp="1"/>
          </p:cNvSpPr>
          <p:nvPr>
            <p:ph type="ftr" sz="quarter" idx="11"/>
          </p:nvPr>
        </p:nvSpPr>
        <p:spPr>
          <a:xfrm>
            <a:off x="1804380" y="6492240"/>
            <a:ext cx="2488623" cy="365125"/>
          </a:xfrm>
        </p:spPr>
        <p:txBody>
          <a:bodyPr vert="horz" lIns="91440" tIns="45720" rIns="91440" bIns="45720" rtlCol="0" anchor="ctr">
            <a:normAutofit/>
          </a:bodyPr>
          <a:lstStyle/>
          <a:p>
            <a:pPr>
              <a:lnSpc>
                <a:spcPct val="90000"/>
              </a:lnSpc>
              <a:spcAft>
                <a:spcPts val="600"/>
              </a:spcAft>
            </a:pPr>
            <a:r>
              <a:rPr lang="en-US" kern="1200">
                <a:solidFill>
                  <a:schemeClr val="tx1">
                    <a:tint val="7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1013325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6300" b="1" dirty="0"/>
              <a:t>Institucionais</a:t>
            </a:r>
          </a:p>
        </p:txBody>
      </p:sp>
      <p:sp>
        <p:nvSpPr>
          <p:cNvPr id="4" name="Espaço Reservado para Rodapé 3">
            <a:extLst>
              <a:ext uri="{FF2B5EF4-FFF2-40B4-BE49-F238E27FC236}">
                <a16:creationId xmlns:a16="http://schemas.microsoft.com/office/drawing/2014/main" id="{33BDC5E3-D952-DB14-E3CD-E4952083D87D}"/>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lvl="1"/>
            <a:r>
              <a:rPr lang="pt-BR" sz="2100"/>
              <a:t> ALVF</a:t>
            </a:r>
          </a:p>
          <a:p>
            <a:pPr lvl="1"/>
            <a:r>
              <a:rPr lang="pt-BR" sz="2100"/>
              <a:t> Unimed</a:t>
            </a:r>
          </a:p>
          <a:p>
            <a:pPr lvl="1"/>
            <a:r>
              <a:rPr lang="pt-BR" sz="2100"/>
              <a:t> Instituições desenvolvedoras de Soluções Abertas</a:t>
            </a:r>
          </a:p>
          <a:p>
            <a:pPr lvl="1"/>
            <a:r>
              <a:rPr lang="pt-BR" sz="2100"/>
              <a:t> Universidades</a:t>
            </a:r>
          </a:p>
          <a:p>
            <a:pPr lvl="1"/>
            <a:r>
              <a:rPr lang="pt-BR" sz="2100"/>
              <a:t> Demais Parceiros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939FC3A-7914-9C62-FD86-53F384B594F0}"/>
              </a:ext>
            </a:extLst>
          </p:cNvPr>
          <p:cNvSpPr>
            <a:spLocks noGrp="1"/>
          </p:cNvSpPr>
          <p:nvPr>
            <p:ph type="title"/>
          </p:nvPr>
        </p:nvSpPr>
        <p:spPr>
          <a:xfrm>
            <a:off x="806825" y="1188637"/>
            <a:ext cx="2241175" cy="4480726"/>
          </a:xfrm>
        </p:spPr>
        <p:txBody>
          <a:bodyPr>
            <a:normAutofit/>
          </a:bodyPr>
          <a:lstStyle/>
          <a:p>
            <a:pPr algn="r"/>
            <a:r>
              <a:rPr lang="pt-BR" sz="4000" b="1" i="0">
                <a:effectLst/>
                <a:latin typeface="Google Sans"/>
              </a:rPr>
              <a:t>Inovação aberta </a:t>
            </a:r>
            <a:endParaRPr lang="pt-BR" sz="4000" b="1"/>
          </a:p>
        </p:txBody>
      </p:sp>
      <p:sp>
        <p:nvSpPr>
          <p:cNvPr id="4" name="Espaço Reservado para Rodapé 3">
            <a:extLst>
              <a:ext uri="{FF2B5EF4-FFF2-40B4-BE49-F238E27FC236}">
                <a16:creationId xmlns:a16="http://schemas.microsoft.com/office/drawing/2014/main" id="{7425800C-7FEE-74C8-CBB7-12DC49E79C0A}"/>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a:extLst>
              <a:ext uri="{FF2B5EF4-FFF2-40B4-BE49-F238E27FC236}">
                <a16:creationId xmlns:a16="http://schemas.microsoft.com/office/drawing/2014/main" id="{2F6FA783-642E-B450-2493-F2F17BF92ED9}"/>
              </a:ext>
            </a:extLst>
          </p:cNvPr>
          <p:cNvSpPr>
            <a:spLocks noGrp="1"/>
          </p:cNvSpPr>
          <p:nvPr>
            <p:ph idx="1"/>
          </p:nvPr>
        </p:nvSpPr>
        <p:spPr>
          <a:xfrm>
            <a:off x="3622898" y="844951"/>
            <a:ext cx="4444656" cy="5301205"/>
          </a:xfrm>
        </p:spPr>
        <p:txBody>
          <a:bodyPr anchor="ctr">
            <a:normAutofit/>
          </a:bodyPr>
          <a:lstStyle/>
          <a:p>
            <a:r>
              <a:rPr lang="pt-BR" sz="1600" dirty="0"/>
              <a:t>É uma estratégia de gestão que envolve a colaboração entre </a:t>
            </a:r>
            <a:r>
              <a:rPr lang="pt-BR" sz="1600" b="1" dirty="0"/>
              <a:t>empresas</a:t>
            </a:r>
            <a:r>
              <a:rPr lang="pt-BR" sz="1600" dirty="0"/>
              <a:t>, </a:t>
            </a:r>
            <a:r>
              <a:rPr lang="pt-BR" sz="1600" b="1" dirty="0"/>
              <a:t>universidades</a:t>
            </a:r>
            <a:r>
              <a:rPr lang="pt-BR" sz="1600" dirty="0"/>
              <a:t>, startups e outras instituições. </a:t>
            </a:r>
          </a:p>
          <a:p>
            <a:r>
              <a:rPr lang="pt-BR" sz="1600" dirty="0"/>
              <a:t>Objetivo: criar </a:t>
            </a:r>
            <a:r>
              <a:rPr lang="pt-BR" sz="1600" b="1" dirty="0"/>
              <a:t>soluções inovadoras e competitivas</a:t>
            </a:r>
            <a:r>
              <a:rPr lang="pt-BR" sz="1600" dirty="0"/>
              <a:t>. </a:t>
            </a:r>
          </a:p>
          <a:p>
            <a:r>
              <a:rPr lang="pt-BR" sz="1600" dirty="0"/>
              <a:t>Vantagens:</a:t>
            </a:r>
          </a:p>
          <a:p>
            <a:pPr lvl="1"/>
            <a:r>
              <a:rPr lang="pt-BR" sz="1600" dirty="0"/>
              <a:t>Aceleração do desenvolvimento de produtos e serviços;</a:t>
            </a:r>
          </a:p>
          <a:p>
            <a:pPr lvl="1"/>
            <a:r>
              <a:rPr lang="pt-BR" sz="1600" dirty="0"/>
              <a:t>Acesso a novos mercados;</a:t>
            </a:r>
          </a:p>
          <a:p>
            <a:pPr lvl="1"/>
            <a:r>
              <a:rPr lang="pt-BR" sz="1600" dirty="0"/>
              <a:t>Diversificação de ideias;</a:t>
            </a:r>
          </a:p>
          <a:p>
            <a:pPr lvl="1"/>
            <a:r>
              <a:rPr lang="pt-BR" sz="1600" dirty="0"/>
              <a:t>Otimização de processos;</a:t>
            </a:r>
          </a:p>
          <a:p>
            <a:pPr lvl="1"/>
            <a:r>
              <a:rPr lang="pt-BR" sz="1600" dirty="0"/>
              <a:t>Potencialização da criatividade e eficiência;</a:t>
            </a:r>
          </a:p>
          <a:p>
            <a:pPr lvl="1"/>
            <a:r>
              <a:rPr lang="pt-BR" sz="1600" dirty="0"/>
              <a:t>Diluição do risco inerente ao processo de inovação;</a:t>
            </a:r>
          </a:p>
          <a:p>
            <a:pPr lvl="1"/>
            <a:r>
              <a:rPr lang="pt-BR" sz="1600" dirty="0"/>
              <a:t>Impulso ao crescimento econômico;</a:t>
            </a:r>
          </a:p>
          <a:p>
            <a:pPr lvl="1"/>
            <a:r>
              <a:rPr lang="pt-BR" sz="1600" dirty="0"/>
              <a:t>Geração de empregos;</a:t>
            </a:r>
          </a:p>
          <a:p>
            <a:pPr lvl="1"/>
            <a:r>
              <a:rPr lang="pt-BR" sz="1600" dirty="0"/>
              <a:t>Promoção do desenvolvimento sustentável.</a:t>
            </a:r>
          </a:p>
        </p:txBody>
      </p:sp>
    </p:spTree>
    <p:extLst>
      <p:ext uri="{BB962C8B-B14F-4D97-AF65-F5344CB8AC3E}">
        <p14:creationId xmlns:p14="http://schemas.microsoft.com/office/powerpoint/2010/main" val="3587763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6686" y="1935910"/>
            <a:ext cx="7750628" cy="1618489"/>
          </a:xfrm>
        </p:spPr>
        <p:txBody>
          <a:bodyPr anchor="ctr">
            <a:normAutofit/>
          </a:bodyPr>
          <a:lstStyle/>
          <a:p>
            <a:pPr algn="ctr"/>
            <a:r>
              <a:rPr lang="pt-BR" sz="5400" dirty="0"/>
              <a:t>Obrigado!</a:t>
            </a:r>
          </a:p>
        </p:txBody>
      </p:sp>
      <p:graphicFrame>
        <p:nvGraphicFramePr>
          <p:cNvPr id="5" name="Content Placeholder 2">
            <a:extLst>
              <a:ext uri="{FF2B5EF4-FFF2-40B4-BE49-F238E27FC236}">
                <a16:creationId xmlns:a16="http://schemas.microsoft.com/office/drawing/2014/main" id="{0301372E-773E-634A-6EAC-0A09A8C3501C}"/>
              </a:ext>
            </a:extLst>
          </p:cNvPr>
          <p:cNvGraphicFramePr>
            <a:graphicFrameLocks noGrp="1"/>
          </p:cNvGraphicFramePr>
          <p:nvPr>
            <p:ph idx="1"/>
            <p:extLst>
              <p:ext uri="{D42A27DB-BD31-4B8C-83A1-F6EECF244321}">
                <p14:modId xmlns:p14="http://schemas.microsoft.com/office/powerpoint/2010/main" val="3915521754"/>
              </p:ext>
            </p:extLst>
          </p:nvPr>
        </p:nvGraphicFramePr>
        <p:xfrm>
          <a:off x="620486" y="2155339"/>
          <a:ext cx="7903028" cy="39634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ço Reservado para Rodapé 2">
            <a:extLst>
              <a:ext uri="{FF2B5EF4-FFF2-40B4-BE49-F238E27FC236}">
                <a16:creationId xmlns:a16="http://schemas.microsoft.com/office/drawing/2014/main" id="{61A71AF6-4747-2ADB-6C56-05511CB2FA7A}"/>
              </a:ext>
            </a:extLst>
          </p:cNvPr>
          <p:cNvSpPr>
            <a:spLocks noGrp="1"/>
          </p:cNvSpPr>
          <p:nvPr>
            <p:ph type="ftr" sz="quarter" idx="11"/>
          </p:nvPr>
        </p:nvSpPr>
        <p:spPr/>
        <p:txBody>
          <a:bodyPr/>
          <a:lstStyle/>
          <a:p>
            <a:r>
              <a:rPr lang="en-US"/>
              <a:t>ALVF – Associação Hospitalar Lenoir Vargas Ferreira</a:t>
            </a:r>
            <a:endParaRPr lang="en-US" dirty="0"/>
          </a:p>
        </p:txBody>
      </p:sp>
      <p:sp>
        <p:nvSpPr>
          <p:cNvPr id="4" name="CaixaDeTexto 3">
            <a:extLst>
              <a:ext uri="{FF2B5EF4-FFF2-40B4-BE49-F238E27FC236}">
                <a16:creationId xmlns:a16="http://schemas.microsoft.com/office/drawing/2014/main" id="{7DADCE1B-9440-8F05-49FE-90816553471B}"/>
              </a:ext>
            </a:extLst>
          </p:cNvPr>
          <p:cNvSpPr txBox="1"/>
          <p:nvPr/>
        </p:nvSpPr>
        <p:spPr>
          <a:xfrm>
            <a:off x="620486" y="4918416"/>
            <a:ext cx="7404833" cy="1200329"/>
          </a:xfrm>
          <a:prstGeom prst="rect">
            <a:avLst/>
          </a:prstGeom>
          <a:noFill/>
        </p:spPr>
        <p:txBody>
          <a:bodyPr wrap="square" rtlCol="0">
            <a:spAutoFit/>
          </a:bodyPr>
          <a:lstStyle/>
          <a:p>
            <a:r>
              <a:rPr lang="pt-BR" dirty="0"/>
              <a:t>Radamés Pereira.</a:t>
            </a:r>
          </a:p>
          <a:p>
            <a:r>
              <a:rPr lang="pt-BR" dirty="0"/>
              <a:t>Membro do Conselho de Administração da </a:t>
            </a:r>
          </a:p>
          <a:p>
            <a:r>
              <a:rPr lang="pt-BR" dirty="0"/>
              <a:t>Associação Hospitalar </a:t>
            </a:r>
            <a:r>
              <a:rPr lang="pt-BR" dirty="0" err="1"/>
              <a:t>Lenoir</a:t>
            </a:r>
            <a:r>
              <a:rPr lang="pt-BR" dirty="0"/>
              <a:t> Vargas Ferreira</a:t>
            </a:r>
          </a:p>
          <a:p>
            <a:r>
              <a:rPr lang="pt-BR" dirty="0"/>
              <a:t>ALVF.</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E2A96655-B62A-E96B-B830-38A1B8106E64}"/>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1609D4B4-74B9-4333-17C0-BBF57C5D4DBB}"/>
              </a:ext>
            </a:extLst>
          </p:cNvPr>
          <p:cNvSpPr txBox="1"/>
          <p:nvPr/>
        </p:nvSpPr>
        <p:spPr>
          <a:xfrm>
            <a:off x="267319" y="451412"/>
            <a:ext cx="8697686" cy="561662"/>
          </a:xfrm>
          <a:prstGeom prst="rect">
            <a:avLst/>
          </a:prstGeom>
          <a:noFill/>
          <a:ln>
            <a:noFill/>
          </a:ln>
        </p:spPr>
        <p:txBody>
          <a:bodyPr spcFirstLastPara="1" wrap="square" lIns="68569" tIns="34275" rIns="68569" bIns="34275" anchor="t" anchorCtr="0">
            <a:spAutoFit/>
          </a:bodyPr>
          <a:lstStyle/>
          <a:p>
            <a:pPr>
              <a:buSzPts val="5400"/>
            </a:pPr>
            <a:r>
              <a:rPr lang="pt-BR" sz="3200" b="1" dirty="0">
                <a:solidFill>
                  <a:srgbClr val="0F4861"/>
                </a:solidFill>
              </a:rPr>
              <a:t>2 - Open </a:t>
            </a:r>
            <a:r>
              <a:rPr lang="pt-BR" sz="3200" b="1" dirty="0" err="1">
                <a:solidFill>
                  <a:srgbClr val="0F4861"/>
                </a:solidFill>
              </a:rPr>
              <a:t>Source</a:t>
            </a:r>
            <a:r>
              <a:rPr lang="pt-BR" sz="3200" b="1" dirty="0">
                <a:solidFill>
                  <a:srgbClr val="0F4861"/>
                </a:solidFill>
              </a:rPr>
              <a:t>/Sistema Aberto</a:t>
            </a:r>
            <a:endParaRPr sz="800" b="1" dirty="0"/>
          </a:p>
        </p:txBody>
      </p:sp>
      <p:sp>
        <p:nvSpPr>
          <p:cNvPr id="3" name="CaixaDeTexto 2">
            <a:extLst>
              <a:ext uri="{FF2B5EF4-FFF2-40B4-BE49-F238E27FC236}">
                <a16:creationId xmlns:a16="http://schemas.microsoft.com/office/drawing/2014/main" id="{C1075D3E-10FC-7139-7AAD-B9C09A1F096F}"/>
              </a:ext>
            </a:extLst>
          </p:cNvPr>
          <p:cNvSpPr txBox="1"/>
          <p:nvPr/>
        </p:nvSpPr>
        <p:spPr>
          <a:xfrm>
            <a:off x="267319" y="1175120"/>
            <a:ext cx="8339698" cy="4985980"/>
          </a:xfrm>
          <a:prstGeom prst="rect">
            <a:avLst/>
          </a:prstGeom>
          <a:noFill/>
        </p:spPr>
        <p:txBody>
          <a:bodyPr wrap="square">
            <a:spAutoFit/>
          </a:bodyPr>
          <a:lstStyle/>
          <a:p>
            <a:pPr algn="just"/>
            <a:r>
              <a:rPr lang="pt-BR" sz="2400" b="1" dirty="0">
                <a:solidFill>
                  <a:schemeClr val="accent1">
                    <a:lumMod val="75000"/>
                  </a:schemeClr>
                </a:solidFill>
              </a:rPr>
              <a:t>Sistemas Abertos (Open </a:t>
            </a:r>
            <a:r>
              <a:rPr lang="pt-BR" sz="2400" b="1" dirty="0" err="1">
                <a:solidFill>
                  <a:schemeClr val="accent1">
                    <a:lumMod val="75000"/>
                  </a:schemeClr>
                </a:solidFill>
              </a:rPr>
              <a:t>Source</a:t>
            </a:r>
            <a:r>
              <a:rPr lang="pt-BR" sz="2400" b="1" dirty="0">
                <a:solidFill>
                  <a:schemeClr val="accent1">
                    <a:lumMod val="75000"/>
                  </a:schemeClr>
                </a:solidFill>
              </a:rPr>
              <a:t>): </a:t>
            </a:r>
            <a:r>
              <a:rPr lang="pt-BR" sz="2400" dirty="0"/>
              <a:t>Código-fonte acessível. São desenvolvidos de forma colaborativa por comunidades de desenvolvedores e/ou organizações que promovem o código aberto.</a:t>
            </a:r>
          </a:p>
          <a:p>
            <a:pPr algn="just"/>
            <a:r>
              <a:rPr lang="pt-BR" sz="2400" b="1" dirty="0">
                <a:solidFill>
                  <a:schemeClr val="accent1">
                    <a:lumMod val="75000"/>
                  </a:schemeClr>
                </a:solidFill>
              </a:rPr>
              <a:t>Características de Sistemas Abertos:</a:t>
            </a:r>
          </a:p>
          <a:p>
            <a:pPr algn="just">
              <a:buFont typeface="+mj-lt"/>
              <a:buAutoNum type="arabicPeriod"/>
            </a:pPr>
            <a:r>
              <a:rPr lang="pt-BR" b="1" dirty="0"/>
              <a:t>Código-fonte disponível:</a:t>
            </a:r>
            <a:r>
              <a:rPr lang="pt-BR" dirty="0"/>
              <a:t> Pode ser personalizado.</a:t>
            </a:r>
          </a:p>
          <a:p>
            <a:pPr algn="just">
              <a:buFont typeface="+mj-lt"/>
              <a:buAutoNum type="arabicPeriod"/>
            </a:pPr>
            <a:r>
              <a:rPr lang="pt-BR" b="1" dirty="0"/>
              <a:t>Licenciamento livre:</a:t>
            </a:r>
            <a:r>
              <a:rPr lang="pt-BR" dirty="0"/>
              <a:t> Sem restrições e pagamentos.</a:t>
            </a:r>
          </a:p>
          <a:p>
            <a:pPr algn="just">
              <a:buFont typeface="+mj-lt"/>
              <a:buAutoNum type="arabicPeriod"/>
            </a:pPr>
            <a:r>
              <a:rPr lang="pt-BR" b="1" dirty="0"/>
              <a:t>Colaboração e desenvolvimento comunitário:</a:t>
            </a:r>
            <a:r>
              <a:rPr lang="pt-BR" dirty="0"/>
              <a:t> Envolve desenvolvedores e usuários de diferentes localidades, promove inovações rápidas e soluções robustas.</a:t>
            </a:r>
          </a:p>
          <a:p>
            <a:pPr algn="just">
              <a:buFont typeface="+mj-lt"/>
              <a:buAutoNum type="arabicPeriod"/>
            </a:pPr>
            <a:r>
              <a:rPr lang="pt-BR" b="1" dirty="0"/>
              <a:t>Transparência de segurança:</a:t>
            </a:r>
            <a:r>
              <a:rPr lang="pt-BR" dirty="0"/>
              <a:t> Vulnerabilidades são identificadas e corrigidas pela comunidade e tem resposta rápida a ameaças de segurança.</a:t>
            </a:r>
          </a:p>
          <a:p>
            <a:pPr algn="just">
              <a:buFont typeface="+mj-lt"/>
              <a:buAutoNum type="arabicPeriod"/>
            </a:pPr>
            <a:r>
              <a:rPr lang="pt-BR" b="1" dirty="0"/>
              <a:t>Baixo ou nenhum custo:</a:t>
            </a:r>
            <a:r>
              <a:rPr lang="pt-BR" dirty="0"/>
              <a:t> o uso é gratuito, mas serviços de suporte são pagos, se terceirizados, ou se equipe de desenvolvimento local.</a:t>
            </a:r>
          </a:p>
          <a:p>
            <a:pPr algn="just">
              <a:buFont typeface="+mj-lt"/>
              <a:buAutoNum type="arabicPeriod"/>
            </a:pPr>
            <a:r>
              <a:rPr lang="pt-BR" b="1" dirty="0"/>
              <a:t>Integração e interoperabilidade:</a:t>
            </a:r>
            <a:r>
              <a:rPr lang="pt-BR" dirty="0"/>
              <a:t> São projetados para integrar com outros sistemas quaisquer, com uso de padrões e APIs amplamente aceitas.</a:t>
            </a:r>
          </a:p>
        </p:txBody>
      </p:sp>
    </p:spTree>
    <p:extLst>
      <p:ext uri="{BB962C8B-B14F-4D97-AF65-F5344CB8AC3E}">
        <p14:creationId xmlns:p14="http://schemas.microsoft.com/office/powerpoint/2010/main" val="109160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119A4397-8C09-A728-80D6-52E241E38631}"/>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F7388587-D840-333B-C4CE-227EF17FDF6A}"/>
              </a:ext>
            </a:extLst>
          </p:cNvPr>
          <p:cNvSpPr txBox="1"/>
          <p:nvPr/>
        </p:nvSpPr>
        <p:spPr>
          <a:xfrm>
            <a:off x="637794" y="2154887"/>
            <a:ext cx="8022326" cy="3542045"/>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r>
              <a:rPr lang="en-US" sz="8000" b="1" kern="1200" dirty="0" err="1">
                <a:solidFill>
                  <a:schemeClr val="tx1"/>
                </a:solidFill>
                <a:latin typeface="+mj-lt"/>
                <a:ea typeface="+mj-ea"/>
                <a:cs typeface="+mj-cs"/>
              </a:rPr>
              <a:t>Aluguel</a:t>
            </a:r>
            <a:r>
              <a:rPr lang="en-US" sz="8000" b="1" kern="1200" dirty="0">
                <a:solidFill>
                  <a:schemeClr val="tx1"/>
                </a:solidFill>
                <a:latin typeface="+mj-lt"/>
                <a:ea typeface="+mj-ea"/>
                <a:cs typeface="+mj-cs"/>
              </a:rPr>
              <a:t>/Sistemas </a:t>
            </a:r>
            <a:r>
              <a:rPr lang="en-US" sz="8000" b="1" kern="1200" dirty="0" err="1">
                <a:solidFill>
                  <a:schemeClr val="tx1"/>
                </a:solidFill>
                <a:latin typeface="+mj-lt"/>
                <a:ea typeface="+mj-ea"/>
                <a:cs typeface="+mj-cs"/>
              </a:rPr>
              <a:t>Fechados</a:t>
            </a:r>
            <a:endParaRPr lang="en-US" sz="8000" b="1" kern="1200" dirty="0">
              <a:solidFill>
                <a:schemeClr val="tx1"/>
              </a:solidFill>
              <a:latin typeface="+mj-lt"/>
              <a:ea typeface="+mj-ea"/>
              <a:cs typeface="+mj-cs"/>
            </a:endParaRPr>
          </a:p>
          <a:p>
            <a:pPr>
              <a:lnSpc>
                <a:spcPct val="90000"/>
              </a:lnSpc>
              <a:spcBef>
                <a:spcPct val="0"/>
              </a:spcBef>
              <a:spcAft>
                <a:spcPts val="600"/>
              </a:spcAft>
              <a:buSzPts val="5400"/>
            </a:pPr>
            <a:endParaRPr lang="en-US" sz="85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7054F43C-54F3-A2B1-ACF1-1052D3CC0838}"/>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682869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207cedb8ab_0_6"/>
          <p:cNvSpPr txBox="1">
            <a:spLocks noGrp="1"/>
          </p:cNvSpPr>
          <p:nvPr>
            <p:ph type="title"/>
          </p:nvPr>
        </p:nvSpPr>
        <p:spPr>
          <a:xfrm>
            <a:off x="108263" y="874539"/>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endParaRPr b="1" dirty="0"/>
          </a:p>
        </p:txBody>
      </p:sp>
      <p:sp>
        <p:nvSpPr>
          <p:cNvPr id="271" name="Google Shape;271;g2207cedb8ab_0_6"/>
          <p:cNvSpPr txBox="1">
            <a:spLocks noGrp="1"/>
          </p:cNvSpPr>
          <p:nvPr>
            <p:ph idx="1"/>
          </p:nvPr>
        </p:nvSpPr>
        <p:spPr>
          <a:xfrm>
            <a:off x="324263" y="1300050"/>
            <a:ext cx="8631450" cy="4257900"/>
          </a:xfrm>
          <a:prstGeom prst="rect">
            <a:avLst/>
          </a:prstGeom>
          <a:noFill/>
          <a:ln>
            <a:noFill/>
          </a:ln>
        </p:spPr>
        <p:txBody>
          <a:bodyPr spcFirstLastPara="1" vert="horz" wrap="square" lIns="68569" tIns="34275" rIns="68569" bIns="34275" rtlCol="0" anchor="t" anchorCtr="0">
            <a:normAutofit/>
          </a:bodyPr>
          <a:lstStyle/>
          <a:p>
            <a:pPr marL="0" indent="0">
              <a:buNone/>
            </a:pPr>
            <a:r>
              <a:rPr lang="pt-BR" sz="900" dirty="0">
                <a:highlight>
                  <a:srgbClr val="FFFFFF"/>
                </a:highlight>
              </a:rPr>
              <a:t>O </a:t>
            </a:r>
            <a:r>
              <a:rPr lang="pt-BR" sz="900" dirty="0" err="1">
                <a:highlight>
                  <a:srgbClr val="FFFFFF"/>
                </a:highlight>
              </a:rPr>
              <a:t>Tasy</a:t>
            </a:r>
            <a:r>
              <a:rPr lang="pt-BR" sz="900" dirty="0">
                <a:highlight>
                  <a:srgbClr val="FFFFFF"/>
                </a:highlight>
              </a:rPr>
              <a:t> é um sistema Enterprise </a:t>
            </a:r>
            <a:r>
              <a:rPr lang="pt-BR" sz="900" dirty="0" err="1">
                <a:highlight>
                  <a:srgbClr val="FFFFFF"/>
                </a:highlight>
              </a:rPr>
              <a:t>Resource</a:t>
            </a:r>
            <a:r>
              <a:rPr lang="pt-BR" sz="900" dirty="0">
                <a:highlight>
                  <a:srgbClr val="FFFFFF"/>
                </a:highlight>
              </a:rPr>
              <a:t> Planning (ERP), de propriedade da empresa Holandesa Philips, focado no apoio a gestão de Instituições de Saúde, Hospitais, Clínicas, Laboratórios, Centros de Imagem e Operadoras de Saúde.</a:t>
            </a:r>
            <a:endParaRPr sz="900" dirty="0">
              <a:highlight>
                <a:srgbClr val="FFFFFF"/>
              </a:highlight>
            </a:endParaRPr>
          </a:p>
          <a:p>
            <a:pPr marL="0" indent="0">
              <a:buNone/>
            </a:pPr>
            <a:endParaRPr sz="900" dirty="0">
              <a:highlight>
                <a:srgbClr val="FFFFFF"/>
              </a:highlight>
            </a:endParaRPr>
          </a:p>
          <a:p>
            <a:pPr marL="0" indent="0">
              <a:buNone/>
            </a:pPr>
            <a:endParaRPr sz="900" dirty="0">
              <a:highlight>
                <a:srgbClr val="FFFFFF"/>
              </a:highlight>
            </a:endParaRPr>
          </a:p>
        </p:txBody>
      </p:sp>
      <p:pic>
        <p:nvPicPr>
          <p:cNvPr id="272" name="Google Shape;272;g2207cedb8ab_0_6"/>
          <p:cNvPicPr preferRelativeResize="0"/>
          <p:nvPr/>
        </p:nvPicPr>
        <p:blipFill rotWithShape="1">
          <a:blip r:embed="rId3">
            <a:alphaModFix/>
          </a:blip>
          <a:srcRect/>
          <a:stretch/>
        </p:blipFill>
        <p:spPr>
          <a:xfrm>
            <a:off x="324264" y="1732408"/>
            <a:ext cx="4321538" cy="2514788"/>
          </a:xfrm>
          <a:prstGeom prst="rect">
            <a:avLst/>
          </a:prstGeom>
          <a:noFill/>
          <a:ln>
            <a:noFill/>
          </a:ln>
        </p:spPr>
      </p:pic>
      <p:pic>
        <p:nvPicPr>
          <p:cNvPr id="273" name="Google Shape;273;g2207cedb8ab_0_6"/>
          <p:cNvPicPr preferRelativeResize="0"/>
          <p:nvPr/>
        </p:nvPicPr>
        <p:blipFill rotWithShape="1">
          <a:blip r:embed="rId4">
            <a:alphaModFix/>
          </a:blip>
          <a:srcRect/>
          <a:stretch/>
        </p:blipFill>
        <p:spPr>
          <a:xfrm>
            <a:off x="4776507" y="1780088"/>
            <a:ext cx="4203262" cy="2661450"/>
          </a:xfrm>
          <a:prstGeom prst="rect">
            <a:avLst/>
          </a:prstGeom>
          <a:noFill/>
          <a:ln>
            <a:noFill/>
          </a:ln>
        </p:spPr>
      </p:pic>
      <p:pic>
        <p:nvPicPr>
          <p:cNvPr id="274" name="Google Shape;274;g2207cedb8ab_0_6"/>
          <p:cNvPicPr preferRelativeResize="0"/>
          <p:nvPr/>
        </p:nvPicPr>
        <p:blipFill rotWithShape="1">
          <a:blip r:embed="rId5">
            <a:alphaModFix/>
          </a:blip>
          <a:srcRect/>
          <a:stretch/>
        </p:blipFill>
        <p:spPr>
          <a:xfrm>
            <a:off x="358256" y="4383262"/>
            <a:ext cx="4253550" cy="834338"/>
          </a:xfrm>
          <a:prstGeom prst="rect">
            <a:avLst/>
          </a:prstGeom>
          <a:noFill/>
          <a:ln>
            <a:noFill/>
          </a:ln>
        </p:spPr>
      </p:pic>
      <p:pic>
        <p:nvPicPr>
          <p:cNvPr id="275" name="Google Shape;275;g2207cedb8ab_0_6"/>
          <p:cNvPicPr preferRelativeResize="0"/>
          <p:nvPr/>
        </p:nvPicPr>
        <p:blipFill rotWithShape="1">
          <a:blip r:embed="rId6">
            <a:alphaModFix/>
          </a:blip>
          <a:srcRect/>
          <a:stretch/>
        </p:blipFill>
        <p:spPr>
          <a:xfrm>
            <a:off x="4820608" y="4757944"/>
            <a:ext cx="4159163" cy="899438"/>
          </a:xfrm>
          <a:prstGeom prst="rect">
            <a:avLst/>
          </a:prstGeom>
          <a:noFill/>
          <a:ln>
            <a:noFill/>
          </a:ln>
        </p:spPr>
      </p:pic>
      <p:sp>
        <p:nvSpPr>
          <p:cNvPr id="276" name="Google Shape;276;g2207cedb8ab_0_6"/>
          <p:cNvSpPr txBox="1"/>
          <p:nvPr/>
        </p:nvSpPr>
        <p:spPr>
          <a:xfrm>
            <a:off x="5204082" y="2877414"/>
            <a:ext cx="3622275" cy="224775"/>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Em 2 anos R$ 2.164.800,00 (Licença)</a:t>
            </a:r>
            <a:endParaRPr sz="1425" b="1">
              <a:solidFill>
                <a:srgbClr val="FF0000"/>
              </a:solidFill>
            </a:endParaRPr>
          </a:p>
        </p:txBody>
      </p:sp>
      <p:sp>
        <p:nvSpPr>
          <p:cNvPr id="277" name="Google Shape;277;g2207cedb8ab_0_6"/>
          <p:cNvSpPr txBox="1"/>
          <p:nvPr/>
        </p:nvSpPr>
        <p:spPr>
          <a:xfrm>
            <a:off x="5342794" y="4441537"/>
            <a:ext cx="3344850" cy="357768"/>
          </a:xfrm>
          <a:prstGeom prst="rect">
            <a:avLst/>
          </a:prstGeom>
          <a:noFill/>
          <a:ln>
            <a:noFill/>
          </a:ln>
        </p:spPr>
        <p:txBody>
          <a:bodyPr spcFirstLastPara="1" wrap="square" lIns="68569" tIns="68569" rIns="68569" bIns="68569" anchor="t" anchorCtr="0">
            <a:spAutoFit/>
          </a:bodyPr>
          <a:lstStyle/>
          <a:p>
            <a:pPr>
              <a:buSzPts val="1900"/>
            </a:pPr>
            <a:r>
              <a:rPr lang="pt-BR" sz="1425" b="1">
                <a:solidFill>
                  <a:srgbClr val="FF0000"/>
                </a:solidFill>
              </a:rPr>
              <a:t>Em 2 anos R$ 2.471.280,00 (Licença)</a:t>
            </a:r>
            <a:endParaRPr sz="1425" b="1">
              <a:solidFill>
                <a:srgbClr val="FF0000"/>
              </a:solidFill>
            </a:endParaRPr>
          </a:p>
        </p:txBody>
      </p:sp>
      <p:pic>
        <p:nvPicPr>
          <p:cNvPr id="278" name="Google Shape;278;g2207cedb8ab_0_6"/>
          <p:cNvPicPr preferRelativeResize="0"/>
          <p:nvPr/>
        </p:nvPicPr>
        <p:blipFill rotWithShape="1">
          <a:blip r:embed="rId7">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86E5CDFE-3055-8E9B-6139-BDC8828D067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920220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30F652A8-FB12-62EC-D0A7-ADD9782B031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71D44D2-F708-299C-6E60-6E0FA30E777C}"/>
              </a:ext>
            </a:extLst>
          </p:cNvPr>
          <p:cNvSpPr>
            <a:spLocks noGrp="1"/>
          </p:cNvSpPr>
          <p:nvPr>
            <p:ph type="title"/>
          </p:nvPr>
        </p:nvSpPr>
        <p:spPr>
          <a:xfrm>
            <a:off x="353030" y="156212"/>
            <a:ext cx="8437943" cy="499430"/>
          </a:xfrm>
        </p:spPr>
        <p:txBody>
          <a:bodyPr anchor="ctr">
            <a:noAutofit/>
          </a:bodyPr>
          <a:lstStyle/>
          <a:p>
            <a:pPr algn="ctr"/>
            <a:r>
              <a:rPr lang="pt-BR" sz="3200" b="1" dirty="0"/>
              <a:t>Valores, Parcelamentos e Prazos</a:t>
            </a:r>
          </a:p>
        </p:txBody>
      </p:sp>
      <p:graphicFrame>
        <p:nvGraphicFramePr>
          <p:cNvPr id="7" name="Tabela 6">
            <a:extLst>
              <a:ext uri="{FF2B5EF4-FFF2-40B4-BE49-F238E27FC236}">
                <a16:creationId xmlns:a16="http://schemas.microsoft.com/office/drawing/2014/main" id="{88141B93-BF84-043C-4931-73A3A239683F}"/>
              </a:ext>
            </a:extLst>
          </p:cNvPr>
          <p:cNvGraphicFramePr>
            <a:graphicFrameLocks noGrp="1"/>
          </p:cNvGraphicFramePr>
          <p:nvPr>
            <p:extLst>
              <p:ext uri="{D42A27DB-BD31-4B8C-83A1-F6EECF244321}">
                <p14:modId xmlns:p14="http://schemas.microsoft.com/office/powerpoint/2010/main" val="4294169757"/>
              </p:ext>
            </p:extLst>
          </p:nvPr>
        </p:nvGraphicFramePr>
        <p:xfrm>
          <a:off x="353029" y="643934"/>
          <a:ext cx="8437944" cy="5024736"/>
        </p:xfrm>
        <a:graphic>
          <a:graphicData uri="http://schemas.openxmlformats.org/drawingml/2006/table">
            <a:tbl>
              <a:tblPr firstRow="1" bandRow="1">
                <a:tableStyleId>{5C22544A-7EE6-4342-B048-85BDC9FD1C3A}</a:tableStyleId>
              </a:tblPr>
              <a:tblGrid>
                <a:gridCol w="4195823">
                  <a:extLst>
                    <a:ext uri="{9D8B030D-6E8A-4147-A177-3AD203B41FA5}">
                      <a16:colId xmlns:a16="http://schemas.microsoft.com/office/drawing/2014/main" val="2135881087"/>
                    </a:ext>
                  </a:extLst>
                </a:gridCol>
                <a:gridCol w="4242121">
                  <a:extLst>
                    <a:ext uri="{9D8B030D-6E8A-4147-A177-3AD203B41FA5}">
                      <a16:colId xmlns:a16="http://schemas.microsoft.com/office/drawing/2014/main" val="2530009532"/>
                    </a:ext>
                  </a:extLst>
                </a:gridCol>
              </a:tblGrid>
              <a:tr h="611742">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extLst>
                  <a:ext uri="{0D108BD9-81ED-4DB2-BD59-A6C34878D82A}">
                    <a16:rowId xmlns:a16="http://schemas.microsoft.com/office/drawing/2014/main" val="3355674634"/>
                  </a:ext>
                </a:extLst>
              </a:tr>
              <a:tr h="381123">
                <a:tc>
                  <a:txBody>
                    <a:bodyPr/>
                    <a:lstStyle/>
                    <a:p>
                      <a:r>
                        <a:rPr lang="pt-BR" sz="1400" b="1" dirty="0"/>
                        <a:t>Descrição</a:t>
                      </a:r>
                    </a:p>
                  </a:txBody>
                  <a:tcPr/>
                </a:tc>
                <a:tc>
                  <a:txBody>
                    <a:bodyPr/>
                    <a:lstStyle/>
                    <a:p>
                      <a:r>
                        <a:rPr lang="pt-BR" sz="1400" b="1" dirty="0"/>
                        <a:t>Valor</a:t>
                      </a:r>
                    </a:p>
                  </a:txBody>
                  <a:tcPr/>
                </a:tc>
                <a:extLst>
                  <a:ext uri="{0D108BD9-81ED-4DB2-BD59-A6C34878D82A}">
                    <a16:rowId xmlns:a16="http://schemas.microsoft.com/office/drawing/2014/main" val="4117667526"/>
                  </a:ext>
                </a:extLst>
              </a:tr>
              <a:tr h="530177">
                <a:tc>
                  <a:txBody>
                    <a:bodyPr/>
                    <a:lstStyle/>
                    <a:p>
                      <a:pPr algn="r"/>
                      <a:r>
                        <a:rPr lang="pt-BR" sz="1600" b="1" kern="1200" dirty="0">
                          <a:solidFill>
                            <a:schemeClr val="tx1"/>
                          </a:solidFill>
                          <a:latin typeface="+mn-lt"/>
                          <a:ea typeface="+mn-ea"/>
                          <a:cs typeface="+mn-cs"/>
                        </a:rPr>
                        <a:t>Implantação:</a:t>
                      </a:r>
                      <a:endParaRPr lang="pt-BR" sz="14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22,5 meses (1 ano e 9 meses de implantação) e 4,5 meses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R$ 1.917.735,40</a:t>
                      </a:r>
                    </a:p>
                  </a:txBody>
                  <a:tcPr/>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1600" b="1" kern="1200" dirty="0">
                          <a:solidFill>
                            <a:schemeClr val="tx1"/>
                          </a:solidFill>
                          <a:latin typeface="+mn-lt"/>
                          <a:ea typeface="+mn-ea"/>
                          <a:cs typeface="+mn-cs"/>
                        </a:rPr>
                        <a:t>Mensalidade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R$ 85.232,68</a:t>
                      </a:r>
                    </a:p>
                  </a:txBody>
                  <a:tcPr/>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600" b="1" kern="1200" dirty="0">
                          <a:solidFill>
                            <a:schemeClr val="tx1"/>
                          </a:solidFill>
                          <a:latin typeface="+mn-lt"/>
                          <a:ea typeface="+mn-ea"/>
                          <a:cs typeface="+mn-cs"/>
                        </a:rPr>
                        <a:t>Total do Licenciamento: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R$ 1.082.400,00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R$ 1.742.640,00 (C.D.U)</a:t>
                      </a:r>
                    </a:p>
                  </a:txBody>
                  <a:tcPr/>
                </a:tc>
                <a:extLst>
                  <a:ext uri="{0D108BD9-81ED-4DB2-BD59-A6C34878D82A}">
                    <a16:rowId xmlns:a16="http://schemas.microsoft.com/office/drawing/2014/main" val="3753639003"/>
                  </a:ext>
                </a:extLst>
              </a:tr>
              <a:tr h="496191">
                <a:tc>
                  <a:txBody>
                    <a:bodyPr/>
                    <a:lstStyle/>
                    <a:p>
                      <a:pPr algn="r"/>
                      <a:r>
                        <a:rPr lang="pt-BR" sz="1600" b="1" kern="1200" dirty="0">
                          <a:solidFill>
                            <a:schemeClr val="tx1"/>
                          </a:solidFill>
                          <a:latin typeface="+mn-lt"/>
                          <a:ea typeface="+mn-ea"/>
                          <a:cs typeface="+mn-cs"/>
                        </a:rPr>
                        <a:t>Valor da manutenção mês:</a:t>
                      </a:r>
                    </a:p>
                  </a:txBody>
                  <a:tcPr/>
                </a:tc>
                <a:tc>
                  <a:txBody>
                    <a:bodyPr/>
                    <a:lstStyle/>
                    <a:p>
                      <a:pPr marL="0" algn="r" defTabSz="685800" rtl="0" eaLnBrk="1" latinLnBrk="0" hangingPunct="1"/>
                      <a:r>
                        <a:rPr lang="pt-BR" sz="1600" b="1" kern="1200" dirty="0">
                          <a:solidFill>
                            <a:schemeClr val="tx1"/>
                          </a:solidFill>
                          <a:latin typeface="+mn-lt"/>
                          <a:ea typeface="+mn-ea"/>
                          <a:cs typeface="+mn-cs"/>
                        </a:rPr>
                        <a:t>R$ 90.200,00 (L.U.T)</a:t>
                      </a:r>
                    </a:p>
                    <a:p>
                      <a:pPr marL="0" algn="r" defTabSz="685800" rtl="0" eaLnBrk="1" latinLnBrk="0" hangingPunct="1"/>
                      <a:r>
                        <a:rPr lang="pt-BR" sz="1600" b="1" kern="1200" dirty="0">
                          <a:solidFill>
                            <a:schemeClr val="tx1"/>
                          </a:solidFill>
                          <a:latin typeface="+mn-lt"/>
                          <a:ea typeface="+mn-ea"/>
                          <a:cs typeface="+mn-cs"/>
                        </a:rPr>
                        <a:t>ou </a:t>
                      </a:r>
                    </a:p>
                    <a:p>
                      <a:pPr marL="0" algn="r" defTabSz="685800" rtl="0" eaLnBrk="1" latinLnBrk="0" hangingPunct="1"/>
                      <a:r>
                        <a:rPr lang="pt-BR" sz="1600" b="1" kern="1200" dirty="0">
                          <a:solidFill>
                            <a:schemeClr val="tx1"/>
                          </a:solidFill>
                          <a:latin typeface="+mn-lt"/>
                          <a:ea typeface="+mn-ea"/>
                          <a:cs typeface="+mn-cs"/>
                        </a:rPr>
                        <a:t>R$ 1.014.000,00 x 1 + R$ 60.720,00 (C.D.U)</a:t>
                      </a:r>
                    </a:p>
                  </a:txBody>
                  <a:tcPr/>
                </a:tc>
                <a:extLst>
                  <a:ext uri="{0D108BD9-81ED-4DB2-BD59-A6C34878D82A}">
                    <a16:rowId xmlns:a16="http://schemas.microsoft.com/office/drawing/2014/main" val="2304447189"/>
                  </a:ext>
                </a:extLst>
              </a:tr>
              <a:tr h="496191">
                <a:tc>
                  <a:txBody>
                    <a:bodyPr/>
                    <a:lstStyle/>
                    <a:p>
                      <a:pPr algn="r"/>
                      <a:r>
                        <a:rPr lang="pt-BR" sz="16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R$ 2.164.800,00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R$ 1.457.280,00 (C.D.U</a:t>
                      </a:r>
                    </a:p>
                  </a:txBody>
                  <a:tcPr/>
                </a:tc>
                <a:extLst>
                  <a:ext uri="{0D108BD9-81ED-4DB2-BD59-A6C34878D82A}">
                    <a16:rowId xmlns:a16="http://schemas.microsoft.com/office/drawing/2014/main" val="3110679299"/>
                  </a:ext>
                </a:extLst>
              </a:tr>
            </a:tbl>
          </a:graphicData>
        </a:graphic>
      </p:graphicFrame>
      <p:pic>
        <p:nvPicPr>
          <p:cNvPr id="8" name="Google Shape;278;g2207cedb8ab_0_6">
            <a:extLst>
              <a:ext uri="{FF2B5EF4-FFF2-40B4-BE49-F238E27FC236}">
                <a16:creationId xmlns:a16="http://schemas.microsoft.com/office/drawing/2014/main" id="{4997CAA9-0820-67C5-8D02-F7FA8C757663}"/>
              </a:ext>
            </a:extLst>
          </p:cNvPr>
          <p:cNvPicPr preferRelativeResize="0"/>
          <p:nvPr/>
        </p:nvPicPr>
        <p:blipFill rotWithShape="1">
          <a:blip r:embed="rId3">
            <a:alphaModFix/>
          </a:blip>
          <a:srcRect/>
          <a:stretch/>
        </p:blipFill>
        <p:spPr>
          <a:xfrm>
            <a:off x="353028" y="5911388"/>
            <a:ext cx="8437943" cy="490007"/>
          </a:xfrm>
          <a:prstGeom prst="rect">
            <a:avLst/>
          </a:prstGeom>
          <a:noFill/>
          <a:ln>
            <a:noFill/>
          </a:ln>
        </p:spPr>
      </p:pic>
    </p:spTree>
    <p:extLst>
      <p:ext uri="{BB962C8B-B14F-4D97-AF65-F5344CB8AC3E}">
        <p14:creationId xmlns:p14="http://schemas.microsoft.com/office/powerpoint/2010/main" val="930108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g2207cedb8ab_0_18"/>
          <p:cNvSpPr txBox="1">
            <a:spLocks noGrp="1"/>
          </p:cNvSpPr>
          <p:nvPr>
            <p:ph type="title"/>
          </p:nvPr>
        </p:nvSpPr>
        <p:spPr>
          <a:xfrm>
            <a:off x="256266" y="123425"/>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err="1"/>
              <a:t>Tasy</a:t>
            </a:r>
            <a:endParaRPr b="1" dirty="0"/>
          </a:p>
        </p:txBody>
      </p:sp>
      <p:pic>
        <p:nvPicPr>
          <p:cNvPr id="3" name="Imagem 2">
            <a:extLst>
              <a:ext uri="{FF2B5EF4-FFF2-40B4-BE49-F238E27FC236}">
                <a16:creationId xmlns:a16="http://schemas.microsoft.com/office/drawing/2014/main" id="{F501B9E2-068F-E0B1-51A1-C96CBA74D21D}"/>
              </a:ext>
            </a:extLst>
          </p:cNvPr>
          <p:cNvPicPr>
            <a:picLocks noChangeAspect="1"/>
          </p:cNvPicPr>
          <p:nvPr/>
        </p:nvPicPr>
        <p:blipFill>
          <a:blip r:embed="rId3"/>
          <a:stretch>
            <a:fillRect/>
          </a:stretch>
        </p:blipFill>
        <p:spPr>
          <a:xfrm>
            <a:off x="256266" y="1577050"/>
            <a:ext cx="8580917" cy="3703899"/>
          </a:xfrm>
          <a:prstGeom prst="rect">
            <a:avLst/>
          </a:prstGeom>
        </p:spPr>
      </p:pic>
      <p:sp>
        <p:nvSpPr>
          <p:cNvPr id="2" name="Espaço Reservado para Rodapé 1">
            <a:extLst>
              <a:ext uri="{FF2B5EF4-FFF2-40B4-BE49-F238E27FC236}">
                <a16:creationId xmlns:a16="http://schemas.microsoft.com/office/drawing/2014/main" id="{F05C8941-EBE0-6AA9-6F62-8676BFA4050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688728126"/>
      </p:ext>
    </p:extLst>
  </p:cSld>
  <p:clrMapOvr>
    <a:masterClrMapping/>
  </p:clrMapOvr>
</p:sld>
</file>

<file path=ppt/theme/theme1.xml><?xml version="1.0" encoding="utf-8"?>
<a:theme xmlns:a="http://schemas.openxmlformats.org/drawingml/2006/main" name="Tema do Office">
  <a:themeElements>
    <a:clrScheme name="Integração">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1456</TotalTime>
  <Words>3076</Words>
  <Application>Microsoft Office PowerPoint</Application>
  <PresentationFormat>Apresentação na tela (4:3)</PresentationFormat>
  <Paragraphs>467</Paragraphs>
  <Slides>43</Slides>
  <Notes>18</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43</vt:i4>
      </vt:variant>
    </vt:vector>
  </HeadingPairs>
  <TitlesOfParts>
    <vt:vector size="50" baseType="lpstr">
      <vt:lpstr>Aptos</vt:lpstr>
      <vt:lpstr>Aptos Display</vt:lpstr>
      <vt:lpstr>Arial</vt:lpstr>
      <vt:lpstr>Google Sans</vt:lpstr>
      <vt:lpstr>Raleway</vt:lpstr>
      <vt:lpstr>Raleway Light</vt:lpstr>
      <vt:lpstr>Tema do Office</vt:lpstr>
      <vt:lpstr>Unimed - ALVF - Sistemas de Atendimento Front Office  Hospitalar </vt:lpstr>
      <vt:lpstr>Introdução</vt:lpstr>
      <vt:lpstr>Apresentação do PowerPoint</vt:lpstr>
      <vt:lpstr>Apresentação do PowerPoint</vt:lpstr>
      <vt:lpstr>Apresentação do PowerPoint</vt:lpstr>
      <vt:lpstr>Apresentação do PowerPoint</vt:lpstr>
      <vt:lpstr>1 - Tasy</vt:lpstr>
      <vt:lpstr>Valores, Parcelamentos e Prazos</vt:lpstr>
      <vt:lpstr>Tasy</vt:lpstr>
      <vt:lpstr>Valores e Condições Comerciais (Infraestrutura Computacional)</vt:lpstr>
      <vt:lpstr>2 - MV</vt:lpstr>
      <vt:lpstr>MV</vt:lpstr>
      <vt:lpstr>Valores, Parcelamentos e Prazos  MV</vt:lpstr>
      <vt:lpstr>Valores e Condições Comerciais (Infraestrutura Computacional)</vt:lpstr>
      <vt:lpstr>Apresentação do PowerPoint</vt:lpstr>
      <vt:lpstr>SES/SC         CIASC         AGHUse</vt:lpstr>
      <vt:lpstr>Mais de 80 Hospitais e Membros da Comunidade de Desenvolvimento AGHUse</vt:lpstr>
      <vt:lpstr>Notícias</vt:lpstr>
      <vt:lpstr>AGHUse  Sistema Front Office de Saúde do  HCPA</vt:lpstr>
      <vt:lpstr>AGHUse Front Office Open Source do  HCPA/POA</vt:lpstr>
      <vt:lpstr>Empresa Credenciada Implantadora pelo HCPA/POA: SONDA  Valores, Prazos e Condições:</vt:lpstr>
      <vt:lpstr>Proposta Comercial Sonda AGHUse</vt:lpstr>
      <vt:lpstr>Atividades e Serviços</vt:lpstr>
      <vt:lpstr>Profissionais Envolvidos e Considerações Finais</vt:lpstr>
      <vt:lpstr>  Modelo de Arquitetura do Sistema: </vt:lpstr>
      <vt:lpstr>  Tecnologias do Sistema: </vt:lpstr>
      <vt:lpstr>Dados e Integração</vt:lpstr>
      <vt:lpstr>Valores, Parcelamentos e Prazos</vt:lpstr>
      <vt:lpstr>Proposta Técnica Infraestrutura  CLOUD Sonda</vt:lpstr>
      <vt:lpstr>Governança e Gestão de Serviços</vt:lpstr>
      <vt:lpstr>Valores e Condições Comerciais Sonda (Cloud Computing – Infraestrutura Computacional)</vt:lpstr>
      <vt:lpstr>Modelo de Negócios Tecnologia Aberta</vt:lpstr>
      <vt:lpstr>Apresentação do PowerPoint</vt:lpstr>
      <vt:lpstr>Apresentação do PowerPoint</vt:lpstr>
      <vt:lpstr>Comparativos  Front Offices + Infraestruturas</vt:lpstr>
      <vt:lpstr>Sistemas Front Offices</vt:lpstr>
      <vt:lpstr>Infraestruturas</vt:lpstr>
      <vt:lpstr>Back Office Hospitalar </vt:lpstr>
      <vt:lpstr>“Front Office" e “Back Offices"</vt:lpstr>
      <vt:lpstr>Parcerias</vt:lpstr>
      <vt:lpstr>Institucionais</vt:lpstr>
      <vt:lpstr>Inovação aberta </vt:lpstr>
      <vt:lpstr>Obrigado!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ALVF</dc:creator>
  <cp:keywords/>
  <dc:description>generated using python-pptx</dc:description>
  <cp:lastModifiedBy>Radamés Pereira</cp:lastModifiedBy>
  <cp:revision>31</cp:revision>
  <dcterms:created xsi:type="dcterms:W3CDTF">2013-01-27T09:14:16Z</dcterms:created>
  <dcterms:modified xsi:type="dcterms:W3CDTF">2025-02-24T18:49:31Z</dcterms:modified>
  <cp:category/>
</cp:coreProperties>
</file>